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entury Gothic" panose="020B0502020202020204" pitchFamily="34" charset="0"/>
      <p:regular r:id="rId11"/>
      <p:bold r:id="rId12"/>
      <p:italic r:id="rId13"/>
      <p:boldItalic r:id="rId14"/>
    </p:embeddedFont>
    <p:embeddedFont>
      <p:font typeface="HK Grotesk Medium" panose="020B0604020202020204" charset="0"/>
      <p:regular r:id="rId15"/>
    </p:embeddedFont>
    <p:embeddedFont>
      <p:font typeface="HK Grotesk Light" panose="020B0604020202020204" charset="0"/>
      <p:regular r:id="rId16"/>
    </p:embeddedFont>
    <p:embeddedFont>
      <p:font typeface="HK Grotesk Bold" panose="020B0604020202020204" charset="0"/>
      <p:regular r:id="rId17"/>
    </p:embeddedFont>
    <p:embeddedFont>
      <p:font typeface="Open Sans Extra Bold" panose="020B0604020202020204" charset="0"/>
      <p:regular r:id="rId18"/>
    </p:embeddedFont>
    <p:embeddedFont>
      <p:font typeface="Wingdings 3" panose="050401020108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smtClean="0"/>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311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2711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smtClean="0"/>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710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smtClean="0"/>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29605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3784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6091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769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3676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852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721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196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4710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1591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5182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17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8/24/2020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3328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9964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8/24/2020</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8065827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3999"/>
          </a:blip>
          <a:srcRect t="39118" b="25208"/>
          <a:stretch>
            <a:fillRect/>
          </a:stretch>
        </p:blipFill>
        <p:spPr>
          <a:xfrm>
            <a:off x="0" y="1028700"/>
            <a:ext cx="17259300" cy="9258300"/>
          </a:xfrm>
          <a:prstGeom prst="rect">
            <a:avLst/>
          </a:prstGeom>
        </p:spPr>
      </p:pic>
      <p:sp>
        <p:nvSpPr>
          <p:cNvPr id="3" name="AutoShape 3"/>
          <p:cNvSpPr/>
          <p:nvPr/>
        </p:nvSpPr>
        <p:spPr>
          <a:xfrm>
            <a:off x="0" y="8841102"/>
            <a:ext cx="18284388" cy="1445898"/>
          </a:xfrm>
          <a:prstGeom prst="rect">
            <a:avLst/>
          </a:prstGeom>
          <a:solidFill>
            <a:srgbClr val="45AD7E"/>
          </a:solidFill>
        </p:spPr>
      </p:sp>
      <p:sp>
        <p:nvSpPr>
          <p:cNvPr id="5" name="TextBox 5"/>
          <p:cNvSpPr txBox="1"/>
          <p:nvPr/>
        </p:nvSpPr>
        <p:spPr>
          <a:xfrm>
            <a:off x="-5396141" y="8983026"/>
            <a:ext cx="29076670" cy="1005205"/>
          </a:xfrm>
          <a:prstGeom prst="rect">
            <a:avLst/>
          </a:prstGeom>
        </p:spPr>
        <p:txBody>
          <a:bodyPr lIns="0" tIns="0" rIns="0" bIns="0" rtlCol="0" anchor="t">
            <a:spAutoFit/>
          </a:bodyPr>
          <a:lstStyle/>
          <a:p>
            <a:pPr algn="ctr">
              <a:lnSpc>
                <a:spcPts val="8119"/>
              </a:lnSpc>
            </a:pPr>
            <a:r>
              <a:rPr lang="en-US" sz="5800">
                <a:solidFill>
                  <a:srgbClr val="FFFFFF"/>
                </a:solidFill>
                <a:latin typeface="Open Sans Extra Bold"/>
              </a:rPr>
              <a:t>"A PREVENTIVE MEANS TO AN END TO CORONA"</a:t>
            </a:r>
          </a:p>
        </p:txBody>
      </p:sp>
      <p:pic>
        <p:nvPicPr>
          <p:cNvPr id="6" name="WhatsApp Video 2020-08-22 at 8.02.43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1" y="98429"/>
            <a:ext cx="18288000" cy="881363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42900"/>
            <a:ext cx="4876800" cy="2438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0" y="1028700"/>
            <a:ext cx="2161495" cy="9258300"/>
          </a:xfrm>
          <a:prstGeom prst="rect">
            <a:avLst/>
          </a:prstGeom>
          <a:solidFill>
            <a:srgbClr val="45AD7E"/>
          </a:solidFill>
        </p:spPr>
      </p:sp>
      <p:grpSp>
        <p:nvGrpSpPr>
          <p:cNvPr id="3" name="Group 3"/>
          <p:cNvGrpSpPr/>
          <p:nvPr/>
        </p:nvGrpSpPr>
        <p:grpSpPr>
          <a:xfrm>
            <a:off x="1550704" y="1188403"/>
            <a:ext cx="1221581" cy="1221581"/>
            <a:chOff x="0" y="0"/>
            <a:chExt cx="1628775" cy="1628775"/>
          </a:xfrm>
        </p:grpSpPr>
        <p:sp>
          <p:nvSpPr>
            <p:cNvPr id="4" name="AutoShape 4"/>
            <p:cNvSpPr/>
            <p:nvPr/>
          </p:nvSpPr>
          <p:spPr>
            <a:xfrm>
              <a:off x="0" y="0"/>
              <a:ext cx="1628775" cy="1628775"/>
            </a:xfrm>
            <a:prstGeom prst="rect">
              <a:avLst/>
            </a:prstGeom>
            <a:solidFill>
              <a:srgbClr val="17242D"/>
            </a:solidFill>
          </p:spPr>
        </p:sp>
        <p:sp>
          <p:nvSpPr>
            <p:cNvPr id="5" name="TextBox 5"/>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1</a:t>
              </a:r>
            </a:p>
          </p:txBody>
        </p:sp>
      </p:grpSp>
      <p:grpSp>
        <p:nvGrpSpPr>
          <p:cNvPr id="6" name="Group 6"/>
          <p:cNvGrpSpPr/>
          <p:nvPr/>
        </p:nvGrpSpPr>
        <p:grpSpPr>
          <a:xfrm>
            <a:off x="1550704" y="3329126"/>
            <a:ext cx="1221581" cy="1221581"/>
            <a:chOff x="0" y="0"/>
            <a:chExt cx="1628775" cy="1628775"/>
          </a:xfrm>
        </p:grpSpPr>
        <p:sp>
          <p:nvSpPr>
            <p:cNvPr id="7" name="AutoShape 7"/>
            <p:cNvSpPr/>
            <p:nvPr/>
          </p:nvSpPr>
          <p:spPr>
            <a:xfrm>
              <a:off x="0" y="0"/>
              <a:ext cx="1628775" cy="1628775"/>
            </a:xfrm>
            <a:prstGeom prst="rect">
              <a:avLst/>
            </a:prstGeom>
            <a:solidFill>
              <a:srgbClr val="17242D"/>
            </a:solidFill>
          </p:spPr>
        </p:sp>
        <p:sp>
          <p:nvSpPr>
            <p:cNvPr id="8" name="TextBox 8"/>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2</a:t>
              </a:r>
            </a:p>
          </p:txBody>
        </p:sp>
      </p:grpSp>
      <p:grpSp>
        <p:nvGrpSpPr>
          <p:cNvPr id="9" name="Group 9"/>
          <p:cNvGrpSpPr/>
          <p:nvPr/>
        </p:nvGrpSpPr>
        <p:grpSpPr>
          <a:xfrm>
            <a:off x="1550704" y="6159693"/>
            <a:ext cx="1221581" cy="1221581"/>
            <a:chOff x="0" y="0"/>
            <a:chExt cx="1628775" cy="1628775"/>
          </a:xfrm>
        </p:grpSpPr>
        <p:sp>
          <p:nvSpPr>
            <p:cNvPr id="10" name="AutoShape 10"/>
            <p:cNvSpPr/>
            <p:nvPr/>
          </p:nvSpPr>
          <p:spPr>
            <a:xfrm>
              <a:off x="0" y="0"/>
              <a:ext cx="1628775" cy="1628775"/>
            </a:xfrm>
            <a:prstGeom prst="rect">
              <a:avLst/>
            </a:prstGeom>
            <a:solidFill>
              <a:srgbClr val="17242D"/>
            </a:solidFill>
          </p:spPr>
        </p:sp>
        <p:sp>
          <p:nvSpPr>
            <p:cNvPr id="11" name="TextBox 11"/>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3</a:t>
              </a:r>
            </a:p>
          </p:txBody>
        </p:sp>
      </p:grpSp>
      <p:grpSp>
        <p:nvGrpSpPr>
          <p:cNvPr id="12" name="Group 12"/>
          <p:cNvGrpSpPr/>
          <p:nvPr/>
        </p:nvGrpSpPr>
        <p:grpSpPr>
          <a:xfrm>
            <a:off x="1550704" y="8502369"/>
            <a:ext cx="1221581" cy="1220510"/>
            <a:chOff x="0" y="0"/>
            <a:chExt cx="1628775" cy="1627346"/>
          </a:xfrm>
        </p:grpSpPr>
        <p:sp>
          <p:nvSpPr>
            <p:cNvPr id="13" name="AutoShape 13"/>
            <p:cNvSpPr/>
            <p:nvPr/>
          </p:nvSpPr>
          <p:spPr>
            <a:xfrm>
              <a:off x="0" y="0"/>
              <a:ext cx="1628775" cy="1627346"/>
            </a:xfrm>
            <a:prstGeom prst="rect">
              <a:avLst/>
            </a:prstGeom>
            <a:solidFill>
              <a:srgbClr val="17242D"/>
            </a:solidFill>
          </p:spPr>
        </p:sp>
        <p:sp>
          <p:nvSpPr>
            <p:cNvPr id="14" name="TextBox 14"/>
            <p:cNvSpPr txBox="1"/>
            <p:nvPr/>
          </p:nvSpPr>
          <p:spPr>
            <a:xfrm>
              <a:off x="259216" y="398383"/>
              <a:ext cx="1110343" cy="916305"/>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4</a:t>
              </a:r>
            </a:p>
          </p:txBody>
        </p:sp>
      </p:grpSp>
      <p:pic>
        <p:nvPicPr>
          <p:cNvPr id="15" name="Picture 15"/>
          <p:cNvPicPr>
            <a:picLocks noChangeAspect="1"/>
          </p:cNvPicPr>
          <p:nvPr/>
        </p:nvPicPr>
        <p:blipFill>
          <a:blip r:embed="rId2"/>
          <a:srcRect t="643" b="8191"/>
          <a:stretch>
            <a:fillRect/>
          </a:stretch>
        </p:blipFill>
        <p:spPr>
          <a:xfrm>
            <a:off x="10682964" y="2042653"/>
            <a:ext cx="7547704" cy="7458912"/>
          </a:xfrm>
          <a:prstGeom prst="rect">
            <a:avLst/>
          </a:prstGeom>
        </p:spPr>
      </p:pic>
      <p:grpSp>
        <p:nvGrpSpPr>
          <p:cNvPr id="16" name="Group 16"/>
          <p:cNvGrpSpPr/>
          <p:nvPr/>
        </p:nvGrpSpPr>
        <p:grpSpPr>
          <a:xfrm>
            <a:off x="12720541" y="283363"/>
            <a:ext cx="4076888" cy="1977594"/>
            <a:chOff x="0" y="0"/>
            <a:chExt cx="5435850" cy="2636792"/>
          </a:xfrm>
        </p:grpSpPr>
        <p:sp>
          <p:nvSpPr>
            <p:cNvPr id="17" name="TextBox 17"/>
            <p:cNvSpPr txBox="1"/>
            <p:nvPr/>
          </p:nvSpPr>
          <p:spPr>
            <a:xfrm>
              <a:off x="0" y="161925"/>
              <a:ext cx="5435850" cy="1622002"/>
            </a:xfrm>
            <a:prstGeom prst="rect">
              <a:avLst/>
            </a:prstGeom>
          </p:spPr>
          <p:txBody>
            <a:bodyPr lIns="0" tIns="0" rIns="0" bIns="0" rtlCol="0" anchor="t">
              <a:spAutoFit/>
            </a:bodyPr>
            <a:lstStyle/>
            <a:p>
              <a:pPr algn="r">
                <a:lnSpc>
                  <a:spcPts val="8800"/>
                </a:lnSpc>
              </a:pPr>
              <a:r>
                <a:rPr lang="en-US" sz="8800" spc="-175">
                  <a:solidFill>
                    <a:srgbClr val="31C29F"/>
                  </a:solidFill>
                  <a:latin typeface="HK Grotesk Bold"/>
                </a:rPr>
                <a:t>Problem</a:t>
              </a:r>
            </a:p>
          </p:txBody>
        </p:sp>
        <p:sp>
          <p:nvSpPr>
            <p:cNvPr id="18" name="TextBox 18"/>
            <p:cNvSpPr txBox="1"/>
            <p:nvPr/>
          </p:nvSpPr>
          <p:spPr>
            <a:xfrm>
              <a:off x="0" y="1949934"/>
              <a:ext cx="5435850" cy="686858"/>
            </a:xfrm>
            <a:prstGeom prst="rect">
              <a:avLst/>
            </a:prstGeom>
          </p:spPr>
          <p:txBody>
            <a:bodyPr lIns="0" tIns="0" rIns="0" bIns="0" rtlCol="0" anchor="t">
              <a:spAutoFit/>
            </a:bodyPr>
            <a:lstStyle/>
            <a:p>
              <a:pPr algn="r">
                <a:lnSpc>
                  <a:spcPts val="4160"/>
                </a:lnSpc>
              </a:pPr>
              <a:endParaRPr/>
            </a:p>
          </p:txBody>
        </p:sp>
      </p:grpSp>
      <p:sp>
        <p:nvSpPr>
          <p:cNvPr id="19" name="TextBox 19"/>
          <p:cNvSpPr txBox="1"/>
          <p:nvPr/>
        </p:nvSpPr>
        <p:spPr>
          <a:xfrm>
            <a:off x="2893984" y="990600"/>
            <a:ext cx="7174143" cy="1579086"/>
          </a:xfrm>
          <a:prstGeom prst="rect">
            <a:avLst/>
          </a:prstGeom>
        </p:spPr>
        <p:txBody>
          <a:bodyPr lIns="0" tIns="0" rIns="0" bIns="0" rtlCol="0" anchor="t">
            <a:spAutoFit/>
          </a:bodyPr>
          <a:lstStyle/>
          <a:p>
            <a:pPr>
              <a:lnSpc>
                <a:spcPts val="4160"/>
              </a:lnSpc>
            </a:pPr>
            <a:r>
              <a:rPr lang="en-US" sz="3200">
                <a:solidFill>
                  <a:srgbClr val="F0F0EE"/>
                </a:solidFill>
                <a:latin typeface="HK Grotesk Light"/>
              </a:rPr>
              <a:t>With such a large population in India it is very difficult for an equitable and fair distribution of the  COVID-19 vaccine. </a:t>
            </a:r>
          </a:p>
        </p:txBody>
      </p:sp>
      <p:sp>
        <p:nvSpPr>
          <p:cNvPr id="20" name="TextBox 20"/>
          <p:cNvSpPr txBox="1"/>
          <p:nvPr/>
        </p:nvSpPr>
        <p:spPr>
          <a:xfrm>
            <a:off x="2893984" y="2867719"/>
            <a:ext cx="7174143" cy="2106295"/>
          </a:xfrm>
          <a:prstGeom prst="rect">
            <a:avLst/>
          </a:prstGeom>
        </p:spPr>
        <p:txBody>
          <a:bodyPr lIns="0" tIns="0" rIns="0" bIns="0" rtlCol="0" anchor="t">
            <a:spAutoFit/>
          </a:bodyPr>
          <a:lstStyle/>
          <a:p>
            <a:pPr>
              <a:lnSpc>
                <a:spcPts val="4160"/>
              </a:lnSpc>
            </a:pPr>
            <a:r>
              <a:rPr lang="en-US" sz="3200" dirty="0">
                <a:solidFill>
                  <a:srgbClr val="F0F0EE"/>
                </a:solidFill>
                <a:latin typeface="HK Grotesk Light"/>
              </a:rPr>
              <a:t>According to a report in the Times Of India, it could take </a:t>
            </a:r>
            <a:r>
              <a:rPr lang="en-US" sz="3200" dirty="0" err="1">
                <a:solidFill>
                  <a:srgbClr val="F0F0EE"/>
                </a:solidFill>
                <a:latin typeface="HK Grotesk Light"/>
              </a:rPr>
              <a:t>upto</a:t>
            </a:r>
            <a:r>
              <a:rPr lang="en-US" sz="3200" dirty="0">
                <a:solidFill>
                  <a:srgbClr val="F0F0EE"/>
                </a:solidFill>
                <a:latin typeface="HK Grotesk Light"/>
              </a:rPr>
              <a:t> 2 </a:t>
            </a:r>
            <a:r>
              <a:rPr lang="en-US" sz="3200" dirty="0" err="1">
                <a:solidFill>
                  <a:srgbClr val="F0F0EE"/>
                </a:solidFill>
                <a:latin typeface="HK Grotesk Light"/>
              </a:rPr>
              <a:t>yrs</a:t>
            </a:r>
            <a:r>
              <a:rPr lang="en-US" sz="3200" dirty="0">
                <a:solidFill>
                  <a:srgbClr val="F0F0EE"/>
                </a:solidFill>
                <a:latin typeface="HK Grotesk Light"/>
              </a:rPr>
              <a:t> to provide the vaccine to </a:t>
            </a:r>
            <a:r>
              <a:rPr lang="en-US" sz="3200" dirty="0" err="1">
                <a:solidFill>
                  <a:srgbClr val="F0F0EE"/>
                </a:solidFill>
                <a:latin typeface="HK Grotesk Light"/>
              </a:rPr>
              <a:t>approx</a:t>
            </a:r>
            <a:r>
              <a:rPr lang="en-US" sz="3200" dirty="0">
                <a:solidFill>
                  <a:srgbClr val="F0F0EE"/>
                </a:solidFill>
                <a:latin typeface="HK Grotesk Light"/>
              </a:rPr>
              <a:t> 60% of the population .</a:t>
            </a:r>
          </a:p>
        </p:txBody>
      </p:sp>
      <p:sp>
        <p:nvSpPr>
          <p:cNvPr id="21" name="TextBox 21"/>
          <p:cNvSpPr txBox="1"/>
          <p:nvPr/>
        </p:nvSpPr>
        <p:spPr>
          <a:xfrm>
            <a:off x="2772285" y="8040426"/>
            <a:ext cx="7174143" cy="2106295"/>
          </a:xfrm>
          <a:prstGeom prst="rect">
            <a:avLst/>
          </a:prstGeom>
        </p:spPr>
        <p:txBody>
          <a:bodyPr lIns="0" tIns="0" rIns="0" bIns="0" rtlCol="0" anchor="t">
            <a:spAutoFit/>
          </a:bodyPr>
          <a:lstStyle/>
          <a:p>
            <a:pPr>
              <a:lnSpc>
                <a:spcPts val="4160"/>
              </a:lnSpc>
            </a:pPr>
            <a:r>
              <a:rPr lang="en-US" sz="3200">
                <a:solidFill>
                  <a:srgbClr val="F0F0EE"/>
                </a:solidFill>
                <a:latin typeface="HK Grotesk Light"/>
              </a:rPr>
              <a:t>Thus it is essential to have an odered fast-paced system for providing the vaccine efficiently and without any prejudice .</a:t>
            </a:r>
          </a:p>
        </p:txBody>
      </p:sp>
      <p:sp>
        <p:nvSpPr>
          <p:cNvPr id="22" name="TextBox 22"/>
          <p:cNvSpPr txBox="1"/>
          <p:nvPr/>
        </p:nvSpPr>
        <p:spPr>
          <a:xfrm>
            <a:off x="2772285" y="5176364"/>
            <a:ext cx="7417541" cy="3131090"/>
          </a:xfrm>
          <a:prstGeom prst="rect">
            <a:avLst/>
          </a:prstGeom>
        </p:spPr>
        <p:txBody>
          <a:bodyPr lIns="0" tIns="0" rIns="0" bIns="0" rtlCol="0" anchor="t">
            <a:spAutoFit/>
          </a:bodyPr>
          <a:lstStyle/>
          <a:p>
            <a:pPr>
              <a:lnSpc>
                <a:spcPts val="4213"/>
              </a:lnSpc>
            </a:pPr>
            <a:r>
              <a:rPr lang="en-US" sz="3010">
                <a:solidFill>
                  <a:srgbClr val="FFFFFF"/>
                </a:solidFill>
                <a:latin typeface="HK Grotesk Light"/>
              </a:rPr>
              <a:t>With the wide dissimilarity in the population demographics and an unequitable distribution of resources among the population it is important that scientific systems are used.</a:t>
            </a:r>
          </a:p>
          <a:p>
            <a:pPr>
              <a:lnSpc>
                <a:spcPts val="3912"/>
              </a:lnSpc>
            </a:pPr>
            <a:endParaRPr lang="en-US" sz="3010">
              <a:solidFill>
                <a:srgbClr val="FFFFFF"/>
              </a:solidFill>
              <a:latin typeface="HK Grotesk Light"/>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
        <p:cNvGrpSpPr/>
        <p:nvPr/>
      </p:nvGrpSpPr>
      <p:grpSpPr>
        <a:xfrm>
          <a:off x="0" y="0"/>
          <a:ext cx="0" cy="0"/>
          <a:chOff x="0" y="0"/>
          <a:chExt cx="0" cy="0"/>
        </a:xfrm>
      </p:grpSpPr>
      <p:sp>
        <p:nvSpPr>
          <p:cNvPr id="2" name="AutoShape 2"/>
          <p:cNvSpPr/>
          <p:nvPr/>
        </p:nvSpPr>
        <p:spPr>
          <a:xfrm>
            <a:off x="0" y="0"/>
            <a:ext cx="2161495" cy="9258300"/>
          </a:xfrm>
          <a:prstGeom prst="rect">
            <a:avLst/>
          </a:prstGeom>
          <a:solidFill>
            <a:srgbClr val="45AD7E"/>
          </a:solidFill>
        </p:spPr>
      </p:sp>
      <p:grpSp>
        <p:nvGrpSpPr>
          <p:cNvPr id="3" name="Group 3"/>
          <p:cNvGrpSpPr/>
          <p:nvPr/>
        </p:nvGrpSpPr>
        <p:grpSpPr>
          <a:xfrm>
            <a:off x="1550704" y="2776222"/>
            <a:ext cx="1221581" cy="1221581"/>
            <a:chOff x="0" y="0"/>
            <a:chExt cx="1628775" cy="1628775"/>
          </a:xfrm>
        </p:grpSpPr>
        <p:sp>
          <p:nvSpPr>
            <p:cNvPr id="4" name="AutoShape 4"/>
            <p:cNvSpPr/>
            <p:nvPr/>
          </p:nvSpPr>
          <p:spPr>
            <a:xfrm>
              <a:off x="0" y="0"/>
              <a:ext cx="1628775" cy="1628775"/>
            </a:xfrm>
            <a:prstGeom prst="rect">
              <a:avLst/>
            </a:prstGeom>
            <a:solidFill>
              <a:srgbClr val="17242D"/>
            </a:solidFill>
          </p:spPr>
        </p:sp>
        <p:sp>
          <p:nvSpPr>
            <p:cNvPr id="5" name="TextBox 5"/>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1</a:t>
              </a:r>
            </a:p>
          </p:txBody>
        </p:sp>
      </p:grpSp>
      <p:grpSp>
        <p:nvGrpSpPr>
          <p:cNvPr id="6" name="Group 6"/>
          <p:cNvGrpSpPr/>
          <p:nvPr/>
        </p:nvGrpSpPr>
        <p:grpSpPr>
          <a:xfrm>
            <a:off x="1550704" y="5143500"/>
            <a:ext cx="1221581" cy="1221581"/>
            <a:chOff x="0" y="0"/>
            <a:chExt cx="1628775" cy="1628775"/>
          </a:xfrm>
        </p:grpSpPr>
        <p:sp>
          <p:nvSpPr>
            <p:cNvPr id="7" name="AutoShape 7"/>
            <p:cNvSpPr/>
            <p:nvPr/>
          </p:nvSpPr>
          <p:spPr>
            <a:xfrm>
              <a:off x="0" y="0"/>
              <a:ext cx="1628775" cy="1628775"/>
            </a:xfrm>
            <a:prstGeom prst="rect">
              <a:avLst/>
            </a:prstGeom>
            <a:solidFill>
              <a:srgbClr val="17242D"/>
            </a:solidFill>
          </p:spPr>
        </p:sp>
        <p:sp>
          <p:nvSpPr>
            <p:cNvPr id="8" name="TextBox 8"/>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2</a:t>
              </a:r>
            </a:p>
          </p:txBody>
        </p:sp>
      </p:grpSp>
      <p:grpSp>
        <p:nvGrpSpPr>
          <p:cNvPr id="9" name="Group 9"/>
          <p:cNvGrpSpPr/>
          <p:nvPr/>
        </p:nvGrpSpPr>
        <p:grpSpPr>
          <a:xfrm>
            <a:off x="1550704" y="7668560"/>
            <a:ext cx="1221581" cy="1221581"/>
            <a:chOff x="0" y="0"/>
            <a:chExt cx="1628775" cy="1628775"/>
          </a:xfrm>
        </p:grpSpPr>
        <p:sp>
          <p:nvSpPr>
            <p:cNvPr id="10" name="AutoShape 10"/>
            <p:cNvSpPr/>
            <p:nvPr/>
          </p:nvSpPr>
          <p:spPr>
            <a:xfrm>
              <a:off x="0" y="0"/>
              <a:ext cx="1628775" cy="1628775"/>
            </a:xfrm>
            <a:prstGeom prst="rect">
              <a:avLst/>
            </a:prstGeom>
            <a:solidFill>
              <a:srgbClr val="17242D"/>
            </a:solidFill>
          </p:spPr>
        </p:sp>
        <p:sp>
          <p:nvSpPr>
            <p:cNvPr id="11" name="TextBox 11"/>
            <p:cNvSpPr txBox="1"/>
            <p:nvPr/>
          </p:nvSpPr>
          <p:spPr>
            <a:xfrm>
              <a:off x="259216" y="398383"/>
              <a:ext cx="1110343" cy="917734"/>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3</a:t>
              </a:r>
            </a:p>
          </p:txBody>
        </p:sp>
      </p:grpSp>
      <p:pic>
        <p:nvPicPr>
          <p:cNvPr id="12" name="Picture 12"/>
          <p:cNvPicPr>
            <a:picLocks noChangeAspect="1"/>
          </p:cNvPicPr>
          <p:nvPr/>
        </p:nvPicPr>
        <p:blipFill>
          <a:blip r:embed="rId2"/>
          <a:srcRect b="3013"/>
          <a:stretch>
            <a:fillRect/>
          </a:stretch>
        </p:blipFill>
        <p:spPr>
          <a:xfrm>
            <a:off x="13125703" y="1881161"/>
            <a:ext cx="3824917" cy="7512857"/>
          </a:xfrm>
          <a:prstGeom prst="rect">
            <a:avLst/>
          </a:prstGeom>
        </p:spPr>
      </p:pic>
      <p:grpSp>
        <p:nvGrpSpPr>
          <p:cNvPr id="13" name="Group 13"/>
          <p:cNvGrpSpPr/>
          <p:nvPr/>
        </p:nvGrpSpPr>
        <p:grpSpPr>
          <a:xfrm>
            <a:off x="11643902" y="323216"/>
            <a:ext cx="5615398" cy="1977594"/>
            <a:chOff x="0" y="0"/>
            <a:chExt cx="7487197" cy="2636792"/>
          </a:xfrm>
        </p:grpSpPr>
        <p:sp>
          <p:nvSpPr>
            <p:cNvPr id="14" name="TextBox 14"/>
            <p:cNvSpPr txBox="1"/>
            <p:nvPr/>
          </p:nvSpPr>
          <p:spPr>
            <a:xfrm>
              <a:off x="0" y="161925"/>
              <a:ext cx="7487197" cy="1622002"/>
            </a:xfrm>
            <a:prstGeom prst="rect">
              <a:avLst/>
            </a:prstGeom>
          </p:spPr>
          <p:txBody>
            <a:bodyPr lIns="0" tIns="0" rIns="0" bIns="0" rtlCol="0" anchor="t">
              <a:spAutoFit/>
            </a:bodyPr>
            <a:lstStyle/>
            <a:p>
              <a:pPr algn="r">
                <a:lnSpc>
                  <a:spcPts val="8800"/>
                </a:lnSpc>
              </a:pPr>
              <a:r>
                <a:rPr lang="en-US" sz="8800" spc="-175">
                  <a:solidFill>
                    <a:srgbClr val="1D7151"/>
                  </a:solidFill>
                  <a:latin typeface="HK Grotesk Bold"/>
                </a:rPr>
                <a:t>The Utopia</a:t>
              </a:r>
            </a:p>
          </p:txBody>
        </p:sp>
        <p:sp>
          <p:nvSpPr>
            <p:cNvPr id="15" name="TextBox 15"/>
            <p:cNvSpPr txBox="1"/>
            <p:nvPr/>
          </p:nvSpPr>
          <p:spPr>
            <a:xfrm>
              <a:off x="0" y="1949934"/>
              <a:ext cx="7487197" cy="686858"/>
            </a:xfrm>
            <a:prstGeom prst="rect">
              <a:avLst/>
            </a:prstGeom>
          </p:spPr>
          <p:txBody>
            <a:bodyPr lIns="0" tIns="0" rIns="0" bIns="0" rtlCol="0" anchor="t">
              <a:spAutoFit/>
            </a:bodyPr>
            <a:lstStyle/>
            <a:p>
              <a:pPr algn="r">
                <a:lnSpc>
                  <a:spcPts val="4160"/>
                </a:lnSpc>
              </a:pPr>
              <a:endParaRPr/>
            </a:p>
          </p:txBody>
        </p:sp>
      </p:grpSp>
      <p:sp>
        <p:nvSpPr>
          <p:cNvPr id="16" name="TextBox 16"/>
          <p:cNvSpPr txBox="1"/>
          <p:nvPr/>
        </p:nvSpPr>
        <p:spPr>
          <a:xfrm>
            <a:off x="3262878" y="2578420"/>
            <a:ext cx="7174143" cy="1579086"/>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“Vaccination centres” will have to be created similar to the voting centres to vaccinate people in a particular area.</a:t>
            </a:r>
          </a:p>
        </p:txBody>
      </p:sp>
      <p:sp>
        <p:nvSpPr>
          <p:cNvPr id="17" name="TextBox 17"/>
          <p:cNvSpPr txBox="1"/>
          <p:nvPr/>
        </p:nvSpPr>
        <p:spPr>
          <a:xfrm>
            <a:off x="3262878" y="4591050"/>
            <a:ext cx="9862825" cy="2633504"/>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Each person living in the area will have to register themselves on the proposed Nivaran app by</a:t>
            </a:r>
          </a:p>
          <a:p>
            <a:pPr>
              <a:lnSpc>
                <a:spcPts val="4160"/>
              </a:lnSpc>
            </a:pPr>
            <a:r>
              <a:rPr lang="en-US" sz="3200">
                <a:solidFill>
                  <a:srgbClr val="17242D"/>
                </a:solidFill>
                <a:latin typeface="HK Grotesk Light"/>
              </a:rPr>
              <a:t>entering various details like name, age, Aadhar card, age, comorbidity, location as well as income</a:t>
            </a:r>
          </a:p>
          <a:p>
            <a:pPr>
              <a:lnSpc>
                <a:spcPts val="4160"/>
              </a:lnSpc>
            </a:pPr>
            <a:r>
              <a:rPr lang="en-US" sz="3200">
                <a:solidFill>
                  <a:srgbClr val="17242D"/>
                </a:solidFill>
                <a:latin typeface="HK Grotesk Light"/>
              </a:rPr>
              <a:t>level.</a:t>
            </a:r>
          </a:p>
        </p:txBody>
      </p:sp>
      <p:sp>
        <p:nvSpPr>
          <p:cNvPr id="18" name="TextBox 18"/>
          <p:cNvSpPr txBox="1"/>
          <p:nvPr/>
        </p:nvSpPr>
        <p:spPr>
          <a:xfrm>
            <a:off x="3262878" y="7470758"/>
            <a:ext cx="9044530" cy="1579086"/>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The app will then to verify the credentials and will send an otp based on the phone number linked</a:t>
            </a:r>
          </a:p>
          <a:p>
            <a:pPr>
              <a:lnSpc>
                <a:spcPts val="4160"/>
              </a:lnSpc>
            </a:pPr>
            <a:r>
              <a:rPr lang="en-US" sz="3200">
                <a:solidFill>
                  <a:srgbClr val="17242D"/>
                </a:solidFill>
                <a:latin typeface="HK Grotesk Light"/>
              </a:rPr>
              <a:t>with the Aadhar card</a:t>
            </a:r>
          </a:p>
        </p:txBody>
      </p:sp>
      <p:sp>
        <p:nvSpPr>
          <p:cNvPr id="19" name="TextBox 19"/>
          <p:cNvSpPr txBox="1"/>
          <p:nvPr/>
        </p:nvSpPr>
        <p:spPr>
          <a:xfrm>
            <a:off x="2304305" y="399416"/>
            <a:ext cx="9091290" cy="2068211"/>
          </a:xfrm>
          <a:prstGeom prst="rect">
            <a:avLst/>
          </a:prstGeom>
        </p:spPr>
        <p:txBody>
          <a:bodyPr lIns="0" tIns="0" rIns="0" bIns="0" rtlCol="0" anchor="t">
            <a:spAutoFit/>
          </a:bodyPr>
          <a:lstStyle/>
          <a:p>
            <a:pPr algn="ctr">
              <a:lnSpc>
                <a:spcPts val="4025"/>
              </a:lnSpc>
              <a:spcBef>
                <a:spcPct val="0"/>
              </a:spcBef>
            </a:pPr>
            <a:r>
              <a:rPr lang="en-US" sz="4025" spc="-80">
                <a:solidFill>
                  <a:srgbClr val="000000"/>
                </a:solidFill>
                <a:latin typeface="HK Grotesk Bold"/>
              </a:rPr>
              <a:t>We are proposing a radically new solution to overcome this problem of distributionof the vaccine as</a:t>
            </a:r>
          </a:p>
          <a:p>
            <a:pPr algn="ctr">
              <a:lnSpc>
                <a:spcPts val="4025"/>
              </a:lnSpc>
              <a:spcBef>
                <a:spcPct val="0"/>
              </a:spcBef>
            </a:pPr>
            <a:r>
              <a:rPr lang="en-US" sz="4025" spc="-80">
                <a:solidFill>
                  <a:srgbClr val="000000"/>
                </a:solidFill>
                <a:latin typeface="HK Grotesk Bold"/>
              </a:rPr>
              <a:t>a government scheme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EE"/>
        </a:solidFill>
        <a:effectLst/>
      </p:bgPr>
    </p:bg>
    <p:spTree>
      <p:nvGrpSpPr>
        <p:cNvPr id="1" name=""/>
        <p:cNvGrpSpPr/>
        <p:nvPr/>
      </p:nvGrpSpPr>
      <p:grpSpPr>
        <a:xfrm>
          <a:off x="0" y="0"/>
          <a:ext cx="0" cy="0"/>
          <a:chOff x="0" y="0"/>
          <a:chExt cx="0" cy="0"/>
        </a:xfrm>
      </p:grpSpPr>
      <p:sp>
        <p:nvSpPr>
          <p:cNvPr id="2" name="AutoShape 2"/>
          <p:cNvSpPr/>
          <p:nvPr/>
        </p:nvSpPr>
        <p:spPr>
          <a:xfrm>
            <a:off x="0" y="0"/>
            <a:ext cx="2161495" cy="9258300"/>
          </a:xfrm>
          <a:prstGeom prst="rect">
            <a:avLst/>
          </a:prstGeom>
          <a:solidFill>
            <a:srgbClr val="45AD7E"/>
          </a:solidFill>
        </p:spPr>
      </p:sp>
      <p:grpSp>
        <p:nvGrpSpPr>
          <p:cNvPr id="3" name="Group 3"/>
          <p:cNvGrpSpPr/>
          <p:nvPr/>
        </p:nvGrpSpPr>
        <p:grpSpPr>
          <a:xfrm>
            <a:off x="1550704" y="1479056"/>
            <a:ext cx="1221581" cy="1220510"/>
            <a:chOff x="0" y="0"/>
            <a:chExt cx="1628775" cy="1627346"/>
          </a:xfrm>
        </p:grpSpPr>
        <p:sp>
          <p:nvSpPr>
            <p:cNvPr id="4" name="AutoShape 4"/>
            <p:cNvSpPr/>
            <p:nvPr/>
          </p:nvSpPr>
          <p:spPr>
            <a:xfrm>
              <a:off x="0" y="0"/>
              <a:ext cx="1628775" cy="1627346"/>
            </a:xfrm>
            <a:prstGeom prst="rect">
              <a:avLst/>
            </a:prstGeom>
            <a:solidFill>
              <a:srgbClr val="17242D"/>
            </a:solidFill>
          </p:spPr>
        </p:sp>
        <p:sp>
          <p:nvSpPr>
            <p:cNvPr id="5" name="TextBox 5"/>
            <p:cNvSpPr txBox="1"/>
            <p:nvPr/>
          </p:nvSpPr>
          <p:spPr>
            <a:xfrm>
              <a:off x="259216" y="398383"/>
              <a:ext cx="1110343" cy="916305"/>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4</a:t>
              </a:r>
            </a:p>
          </p:txBody>
        </p:sp>
      </p:grpSp>
      <p:grpSp>
        <p:nvGrpSpPr>
          <p:cNvPr id="6" name="Group 6"/>
          <p:cNvGrpSpPr/>
          <p:nvPr/>
        </p:nvGrpSpPr>
        <p:grpSpPr>
          <a:xfrm>
            <a:off x="1550704" y="4429471"/>
            <a:ext cx="1221581" cy="1220510"/>
            <a:chOff x="0" y="0"/>
            <a:chExt cx="1628775" cy="1627346"/>
          </a:xfrm>
        </p:grpSpPr>
        <p:sp>
          <p:nvSpPr>
            <p:cNvPr id="7" name="AutoShape 7"/>
            <p:cNvSpPr/>
            <p:nvPr/>
          </p:nvSpPr>
          <p:spPr>
            <a:xfrm>
              <a:off x="0" y="0"/>
              <a:ext cx="1628775" cy="1627346"/>
            </a:xfrm>
            <a:prstGeom prst="rect">
              <a:avLst/>
            </a:prstGeom>
            <a:solidFill>
              <a:srgbClr val="17242D"/>
            </a:solidFill>
          </p:spPr>
        </p:sp>
        <p:sp>
          <p:nvSpPr>
            <p:cNvPr id="8" name="TextBox 8"/>
            <p:cNvSpPr txBox="1"/>
            <p:nvPr/>
          </p:nvSpPr>
          <p:spPr>
            <a:xfrm>
              <a:off x="259216" y="398383"/>
              <a:ext cx="1110343" cy="916305"/>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5</a:t>
              </a:r>
            </a:p>
          </p:txBody>
        </p:sp>
      </p:grpSp>
      <p:grpSp>
        <p:nvGrpSpPr>
          <p:cNvPr id="9" name="Group 9"/>
          <p:cNvGrpSpPr/>
          <p:nvPr/>
        </p:nvGrpSpPr>
        <p:grpSpPr>
          <a:xfrm>
            <a:off x="1550704" y="7201500"/>
            <a:ext cx="1221581" cy="1220510"/>
            <a:chOff x="0" y="0"/>
            <a:chExt cx="1628775" cy="1627346"/>
          </a:xfrm>
        </p:grpSpPr>
        <p:sp>
          <p:nvSpPr>
            <p:cNvPr id="10" name="AutoShape 10"/>
            <p:cNvSpPr/>
            <p:nvPr/>
          </p:nvSpPr>
          <p:spPr>
            <a:xfrm>
              <a:off x="0" y="0"/>
              <a:ext cx="1628775" cy="1627346"/>
            </a:xfrm>
            <a:prstGeom prst="rect">
              <a:avLst/>
            </a:prstGeom>
            <a:solidFill>
              <a:srgbClr val="17242D"/>
            </a:solidFill>
          </p:spPr>
        </p:sp>
        <p:sp>
          <p:nvSpPr>
            <p:cNvPr id="11" name="TextBox 11"/>
            <p:cNvSpPr txBox="1"/>
            <p:nvPr/>
          </p:nvSpPr>
          <p:spPr>
            <a:xfrm>
              <a:off x="259216" y="398383"/>
              <a:ext cx="1110343" cy="916305"/>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6</a:t>
              </a:r>
            </a:p>
          </p:txBody>
        </p:sp>
      </p:grpSp>
      <p:sp>
        <p:nvSpPr>
          <p:cNvPr id="12" name="TextBox 12"/>
          <p:cNvSpPr txBox="1"/>
          <p:nvPr/>
        </p:nvSpPr>
        <p:spPr>
          <a:xfrm>
            <a:off x="3262878" y="4071302"/>
            <a:ext cx="9862825" cy="2106295"/>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Based on this each person will be sent a QR code along with the date, time and nearest centre.</a:t>
            </a:r>
          </a:p>
          <a:p>
            <a:pPr>
              <a:lnSpc>
                <a:spcPts val="4160"/>
              </a:lnSpc>
            </a:pPr>
            <a:r>
              <a:rPr lang="en-US" sz="3200">
                <a:solidFill>
                  <a:srgbClr val="17242D"/>
                </a:solidFill>
                <a:latin typeface="HK Grotesk Light"/>
              </a:rPr>
              <a:t>The person will have to get his QR code scanned at the centre to avail vaccination.</a:t>
            </a:r>
          </a:p>
        </p:txBody>
      </p:sp>
      <p:sp>
        <p:nvSpPr>
          <p:cNvPr id="13" name="TextBox 13"/>
          <p:cNvSpPr txBox="1"/>
          <p:nvPr/>
        </p:nvSpPr>
        <p:spPr>
          <a:xfrm>
            <a:off x="3262878" y="6739557"/>
            <a:ext cx="9044530" cy="2106295"/>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After vaccination the person will receive a code which when entered in the app will generate a</a:t>
            </a:r>
          </a:p>
          <a:p>
            <a:pPr>
              <a:lnSpc>
                <a:spcPts val="4160"/>
              </a:lnSpc>
            </a:pPr>
            <a:r>
              <a:rPr lang="en-US" sz="3200">
                <a:solidFill>
                  <a:srgbClr val="17242D"/>
                </a:solidFill>
                <a:latin typeface="HK Grotesk Light"/>
              </a:rPr>
              <a:t>certificate that can be used for easy inter territory travel.</a:t>
            </a:r>
          </a:p>
        </p:txBody>
      </p:sp>
      <p:sp>
        <p:nvSpPr>
          <p:cNvPr id="14" name="TextBox 14"/>
          <p:cNvSpPr txBox="1"/>
          <p:nvPr/>
        </p:nvSpPr>
        <p:spPr>
          <a:xfrm>
            <a:off x="11643902" y="1776141"/>
            <a:ext cx="5615398" cy="524669"/>
          </a:xfrm>
          <a:prstGeom prst="rect">
            <a:avLst/>
          </a:prstGeom>
        </p:spPr>
        <p:txBody>
          <a:bodyPr lIns="0" tIns="0" rIns="0" bIns="0" rtlCol="0" anchor="t">
            <a:spAutoFit/>
          </a:bodyPr>
          <a:lstStyle/>
          <a:p>
            <a:pPr algn="r">
              <a:lnSpc>
                <a:spcPts val="4160"/>
              </a:lnSpc>
            </a:pPr>
            <a:endParaRPr/>
          </a:p>
        </p:txBody>
      </p:sp>
      <p:sp>
        <p:nvSpPr>
          <p:cNvPr id="15" name="TextBox 15"/>
          <p:cNvSpPr txBox="1"/>
          <p:nvPr/>
        </p:nvSpPr>
        <p:spPr>
          <a:xfrm>
            <a:off x="3262878" y="965008"/>
            <a:ext cx="9675786" cy="2633504"/>
          </a:xfrm>
          <a:prstGeom prst="rect">
            <a:avLst/>
          </a:prstGeom>
        </p:spPr>
        <p:txBody>
          <a:bodyPr lIns="0" tIns="0" rIns="0" bIns="0" rtlCol="0" anchor="t">
            <a:spAutoFit/>
          </a:bodyPr>
          <a:lstStyle/>
          <a:p>
            <a:pPr>
              <a:lnSpc>
                <a:spcPts val="4160"/>
              </a:lnSpc>
            </a:pPr>
            <a:r>
              <a:rPr lang="en-US" sz="3200">
                <a:solidFill>
                  <a:srgbClr val="17242D"/>
                </a:solidFill>
                <a:latin typeface="HK Grotesk Light"/>
              </a:rPr>
              <a:t>After this the people will be sorted based on their Age, comorbidity, location as well as income</a:t>
            </a:r>
          </a:p>
          <a:p>
            <a:pPr>
              <a:lnSpc>
                <a:spcPts val="4160"/>
              </a:lnSpc>
            </a:pPr>
            <a:r>
              <a:rPr lang="en-US" sz="3200">
                <a:solidFill>
                  <a:srgbClr val="17242D"/>
                </a:solidFill>
                <a:latin typeface="HK Grotesk Light"/>
              </a:rPr>
              <a:t>level to select the people who need to be vaccinated on priority. This priority will be based on the</a:t>
            </a:r>
          </a:p>
          <a:p>
            <a:pPr>
              <a:lnSpc>
                <a:spcPts val="4160"/>
              </a:lnSpc>
            </a:pPr>
            <a:r>
              <a:rPr lang="en-US" sz="3200">
                <a:solidFill>
                  <a:srgbClr val="17242D"/>
                </a:solidFill>
                <a:latin typeface="HK Grotesk Light"/>
              </a:rPr>
              <a:t>algorithm made.</a:t>
            </a:r>
          </a:p>
        </p:txBody>
      </p:sp>
      <p:pic>
        <p:nvPicPr>
          <p:cNvPr id="16" name="Picture 16"/>
          <p:cNvPicPr>
            <a:picLocks noChangeAspect="1"/>
          </p:cNvPicPr>
          <p:nvPr/>
        </p:nvPicPr>
        <p:blipFill>
          <a:blip r:embed="rId2"/>
          <a:srcRect l="10010" r="10010" b="6835"/>
          <a:stretch>
            <a:fillRect/>
          </a:stretch>
        </p:blipFill>
        <p:spPr>
          <a:xfrm>
            <a:off x="13943997" y="1028700"/>
            <a:ext cx="3474219" cy="76714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7978107" y="1659956"/>
            <a:ext cx="10309893" cy="1919929"/>
          </a:xfrm>
          <a:prstGeom prst="rect">
            <a:avLst/>
          </a:prstGeom>
          <a:solidFill>
            <a:srgbClr val="45AD7E"/>
          </a:solidFill>
        </p:spPr>
      </p:sp>
      <p:sp>
        <p:nvSpPr>
          <p:cNvPr id="3" name="AutoShape 3"/>
          <p:cNvSpPr/>
          <p:nvPr/>
        </p:nvSpPr>
        <p:spPr>
          <a:xfrm>
            <a:off x="7978107" y="3910229"/>
            <a:ext cx="10309893" cy="1233271"/>
          </a:xfrm>
          <a:prstGeom prst="rect">
            <a:avLst/>
          </a:prstGeom>
          <a:solidFill>
            <a:srgbClr val="F0F0EE"/>
          </a:solidFill>
        </p:spPr>
      </p:sp>
      <p:sp>
        <p:nvSpPr>
          <p:cNvPr id="4" name="AutoShape 4"/>
          <p:cNvSpPr/>
          <p:nvPr/>
        </p:nvSpPr>
        <p:spPr>
          <a:xfrm>
            <a:off x="7978107" y="5450582"/>
            <a:ext cx="10309893" cy="1789917"/>
          </a:xfrm>
          <a:prstGeom prst="rect">
            <a:avLst/>
          </a:prstGeom>
          <a:solidFill>
            <a:srgbClr val="45AD7E"/>
          </a:solidFill>
        </p:spPr>
      </p:sp>
      <p:sp>
        <p:nvSpPr>
          <p:cNvPr id="5" name="AutoShape 5"/>
          <p:cNvSpPr/>
          <p:nvPr/>
        </p:nvSpPr>
        <p:spPr>
          <a:xfrm>
            <a:off x="7978107" y="7640733"/>
            <a:ext cx="10309893" cy="1233271"/>
          </a:xfrm>
          <a:prstGeom prst="rect">
            <a:avLst/>
          </a:prstGeom>
          <a:solidFill>
            <a:srgbClr val="F0F0EE"/>
          </a:solidFill>
        </p:spPr>
      </p:sp>
      <p:pic>
        <p:nvPicPr>
          <p:cNvPr id="6" name="Picture 6"/>
          <p:cNvPicPr>
            <a:picLocks noChangeAspect="1"/>
          </p:cNvPicPr>
          <p:nvPr/>
        </p:nvPicPr>
        <p:blipFill>
          <a:blip r:embed="rId2"/>
          <a:srcRect t="1629" b="1244"/>
          <a:stretch>
            <a:fillRect/>
          </a:stretch>
        </p:blipFill>
        <p:spPr>
          <a:xfrm>
            <a:off x="2194551" y="2127565"/>
            <a:ext cx="3824917" cy="7523631"/>
          </a:xfrm>
          <a:prstGeom prst="rect">
            <a:avLst/>
          </a:prstGeom>
        </p:spPr>
      </p:pic>
      <p:sp>
        <p:nvSpPr>
          <p:cNvPr id="7" name="TextBox 7"/>
          <p:cNvSpPr txBox="1"/>
          <p:nvPr/>
        </p:nvSpPr>
        <p:spPr>
          <a:xfrm>
            <a:off x="8786934" y="1900187"/>
            <a:ext cx="7705786" cy="1475836"/>
          </a:xfrm>
          <a:prstGeom prst="rect">
            <a:avLst/>
          </a:prstGeom>
        </p:spPr>
        <p:txBody>
          <a:bodyPr lIns="0" tIns="0" rIns="0" bIns="0" rtlCol="0" anchor="t">
            <a:spAutoFit/>
          </a:bodyPr>
          <a:lstStyle/>
          <a:p>
            <a:pPr marL="0" lvl="0" indent="0" algn="l">
              <a:lnSpc>
                <a:spcPts val="3919"/>
              </a:lnSpc>
              <a:spcBef>
                <a:spcPct val="0"/>
              </a:spcBef>
            </a:pPr>
            <a:r>
              <a:rPr lang="en-US" sz="2800" u="none" spc="56">
                <a:solidFill>
                  <a:srgbClr val="17242D"/>
                </a:solidFill>
                <a:latin typeface="HK Grotesk Medium"/>
              </a:rPr>
              <a:t>For the time being we have created a backend algorithm for prioritising the people to be vaccinated.</a:t>
            </a:r>
          </a:p>
        </p:txBody>
      </p:sp>
      <p:sp>
        <p:nvSpPr>
          <p:cNvPr id="8" name="TextBox 8"/>
          <p:cNvSpPr txBox="1"/>
          <p:nvPr/>
        </p:nvSpPr>
        <p:spPr>
          <a:xfrm>
            <a:off x="8786934" y="4008672"/>
            <a:ext cx="7705786" cy="979234"/>
          </a:xfrm>
          <a:prstGeom prst="rect">
            <a:avLst/>
          </a:prstGeom>
        </p:spPr>
        <p:txBody>
          <a:bodyPr lIns="0" tIns="0" rIns="0" bIns="0" rtlCol="0" anchor="t">
            <a:spAutoFit/>
          </a:bodyPr>
          <a:lstStyle/>
          <a:p>
            <a:pPr marL="0" lvl="0" indent="0" algn="l">
              <a:lnSpc>
                <a:spcPts val="3919"/>
              </a:lnSpc>
              <a:spcBef>
                <a:spcPct val="0"/>
              </a:spcBef>
            </a:pPr>
            <a:r>
              <a:rPr lang="en-US" sz="2800" u="none" spc="56">
                <a:solidFill>
                  <a:srgbClr val="17242D"/>
                </a:solidFill>
                <a:latin typeface="HK Grotesk Medium"/>
              </a:rPr>
              <a:t>It sorts the people based of their Age, Comorbidity, Income strata and Location</a:t>
            </a:r>
          </a:p>
        </p:txBody>
      </p:sp>
      <p:sp>
        <p:nvSpPr>
          <p:cNvPr id="9" name="TextBox 9"/>
          <p:cNvSpPr txBox="1"/>
          <p:nvPr/>
        </p:nvSpPr>
        <p:spPr>
          <a:xfrm>
            <a:off x="8786934" y="5579047"/>
            <a:ext cx="8510466" cy="1500411"/>
          </a:xfrm>
          <a:prstGeom prst="rect">
            <a:avLst/>
          </a:prstGeom>
        </p:spPr>
        <p:txBody>
          <a:bodyPr wrap="square" lIns="0" tIns="0" rIns="0" bIns="0" rtlCol="0" anchor="t">
            <a:spAutoFit/>
          </a:bodyPr>
          <a:lstStyle/>
          <a:p>
            <a:pPr marL="0" lvl="0" indent="0" algn="l">
              <a:lnSpc>
                <a:spcPts val="3920"/>
              </a:lnSpc>
              <a:spcBef>
                <a:spcPct val="0"/>
              </a:spcBef>
            </a:pPr>
            <a:r>
              <a:rPr lang="en-US" sz="2800" spc="56" dirty="0">
                <a:solidFill>
                  <a:srgbClr val="17242D"/>
                </a:solidFill>
                <a:latin typeface="HK Grotesk Medium"/>
              </a:rPr>
              <a:t>D</a:t>
            </a:r>
            <a:r>
              <a:rPr lang="en-US" sz="2800" u="none" spc="56" dirty="0">
                <a:solidFill>
                  <a:srgbClr val="17242D"/>
                </a:solidFill>
                <a:latin typeface="HK Grotesk Medium"/>
              </a:rPr>
              <a:t>ue lack of Open Source data that in the future will be provided by the government we have</a:t>
            </a:r>
          </a:p>
          <a:p>
            <a:pPr marL="0" lvl="0" indent="0" algn="l">
              <a:lnSpc>
                <a:spcPts val="3919"/>
              </a:lnSpc>
              <a:spcBef>
                <a:spcPct val="0"/>
              </a:spcBef>
            </a:pPr>
            <a:r>
              <a:rPr lang="en-US" sz="2800" u="none" spc="56" dirty="0" smtClean="0">
                <a:solidFill>
                  <a:srgbClr val="17242D"/>
                </a:solidFill>
                <a:latin typeface="HK Grotesk Medium"/>
              </a:rPr>
              <a:t>theorized </a:t>
            </a:r>
            <a:r>
              <a:rPr lang="en-US" sz="2800" u="none" spc="56" dirty="0">
                <a:solidFill>
                  <a:srgbClr val="17242D"/>
                </a:solidFill>
                <a:latin typeface="HK Grotesk Medium"/>
              </a:rPr>
              <a:t>some conditions and values.</a:t>
            </a:r>
          </a:p>
        </p:txBody>
      </p:sp>
      <p:sp>
        <p:nvSpPr>
          <p:cNvPr id="10" name="TextBox 10"/>
          <p:cNvSpPr txBox="1"/>
          <p:nvPr/>
        </p:nvSpPr>
        <p:spPr>
          <a:xfrm>
            <a:off x="1028700" y="1143000"/>
            <a:ext cx="6156618" cy="858361"/>
          </a:xfrm>
          <a:prstGeom prst="rect">
            <a:avLst/>
          </a:prstGeom>
        </p:spPr>
        <p:txBody>
          <a:bodyPr lIns="0" tIns="0" rIns="0" bIns="0" rtlCol="0" anchor="t">
            <a:spAutoFit/>
          </a:bodyPr>
          <a:lstStyle/>
          <a:p>
            <a:pPr>
              <a:lnSpc>
                <a:spcPts val="6400"/>
              </a:lnSpc>
            </a:pPr>
            <a:r>
              <a:rPr lang="en-US" sz="6400" spc="-128">
                <a:solidFill>
                  <a:srgbClr val="31C29F"/>
                </a:solidFill>
                <a:latin typeface="HK Grotesk Medium"/>
              </a:rPr>
              <a:t>Current Standing</a:t>
            </a:r>
          </a:p>
        </p:txBody>
      </p:sp>
      <p:sp>
        <p:nvSpPr>
          <p:cNvPr id="11" name="TextBox 11"/>
          <p:cNvSpPr txBox="1"/>
          <p:nvPr/>
        </p:nvSpPr>
        <p:spPr>
          <a:xfrm>
            <a:off x="8777409" y="7739176"/>
            <a:ext cx="7705786" cy="979234"/>
          </a:xfrm>
          <a:prstGeom prst="rect">
            <a:avLst/>
          </a:prstGeom>
        </p:spPr>
        <p:txBody>
          <a:bodyPr lIns="0" tIns="0" rIns="0" bIns="0" rtlCol="0" anchor="t">
            <a:spAutoFit/>
          </a:bodyPr>
          <a:lstStyle/>
          <a:p>
            <a:pPr marL="0" lvl="0" indent="0" algn="l">
              <a:lnSpc>
                <a:spcPts val="3919"/>
              </a:lnSpc>
              <a:spcBef>
                <a:spcPct val="0"/>
              </a:spcBef>
            </a:pPr>
            <a:r>
              <a:rPr lang="en-US" sz="2800" spc="56">
                <a:solidFill>
                  <a:srgbClr val="17242D"/>
                </a:solidFill>
                <a:latin typeface="HK Grotesk Medium"/>
              </a:rPr>
              <a:t>F</a:t>
            </a:r>
            <a:r>
              <a:rPr lang="en-US" sz="2800" u="none" spc="56">
                <a:solidFill>
                  <a:srgbClr val="17242D"/>
                </a:solidFill>
                <a:latin typeface="HK Grotesk Medium"/>
              </a:rPr>
              <a:t>or the time being we have created 10 areas which need to be vaccinated marked from 1-10</a:t>
            </a:r>
          </a:p>
        </p:txBody>
      </p:sp>
      <p:sp>
        <p:nvSpPr>
          <p:cNvPr id="12" name="AutoShape 12"/>
          <p:cNvSpPr/>
          <p:nvPr/>
        </p:nvSpPr>
        <p:spPr>
          <a:xfrm>
            <a:off x="7185318" y="2056425"/>
            <a:ext cx="1221581" cy="1220510"/>
          </a:xfrm>
          <a:prstGeom prst="rect">
            <a:avLst/>
          </a:prstGeom>
          <a:solidFill>
            <a:srgbClr val="F0F0EE"/>
          </a:solidFill>
        </p:spPr>
      </p:sp>
      <p:sp>
        <p:nvSpPr>
          <p:cNvPr id="13" name="TextBox 13"/>
          <p:cNvSpPr txBox="1"/>
          <p:nvPr/>
        </p:nvSpPr>
        <p:spPr>
          <a:xfrm>
            <a:off x="7379730" y="2376643"/>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1</a:t>
            </a:r>
          </a:p>
        </p:txBody>
      </p:sp>
      <p:sp>
        <p:nvSpPr>
          <p:cNvPr id="14" name="TextBox 14"/>
          <p:cNvSpPr txBox="1"/>
          <p:nvPr/>
        </p:nvSpPr>
        <p:spPr>
          <a:xfrm>
            <a:off x="11007066" y="2376643"/>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1</a:t>
            </a:r>
          </a:p>
        </p:txBody>
      </p:sp>
      <p:sp>
        <p:nvSpPr>
          <p:cNvPr id="15" name="AutoShape 15"/>
          <p:cNvSpPr/>
          <p:nvPr/>
        </p:nvSpPr>
        <p:spPr>
          <a:xfrm>
            <a:off x="7185318" y="3922990"/>
            <a:ext cx="1221581" cy="1220510"/>
          </a:xfrm>
          <a:prstGeom prst="rect">
            <a:avLst/>
          </a:prstGeom>
          <a:solidFill>
            <a:srgbClr val="0C0C0C"/>
          </a:solidFill>
        </p:spPr>
      </p:sp>
      <p:sp>
        <p:nvSpPr>
          <p:cNvPr id="16" name="AutoShape 16"/>
          <p:cNvSpPr/>
          <p:nvPr/>
        </p:nvSpPr>
        <p:spPr>
          <a:xfrm>
            <a:off x="7185318" y="5735285"/>
            <a:ext cx="1221581" cy="1220510"/>
          </a:xfrm>
          <a:prstGeom prst="rect">
            <a:avLst/>
          </a:prstGeom>
          <a:solidFill>
            <a:srgbClr val="F0F0EE"/>
          </a:solidFill>
        </p:spPr>
      </p:sp>
      <p:sp>
        <p:nvSpPr>
          <p:cNvPr id="17" name="AutoShape 17"/>
          <p:cNvSpPr/>
          <p:nvPr/>
        </p:nvSpPr>
        <p:spPr>
          <a:xfrm>
            <a:off x="7185318" y="7640733"/>
            <a:ext cx="1221581" cy="1220510"/>
          </a:xfrm>
          <a:prstGeom prst="rect">
            <a:avLst/>
          </a:prstGeom>
          <a:solidFill>
            <a:srgbClr val="0C0C0C"/>
          </a:solidFill>
        </p:spPr>
      </p:sp>
      <p:sp>
        <p:nvSpPr>
          <p:cNvPr id="18" name="TextBox 18"/>
          <p:cNvSpPr txBox="1"/>
          <p:nvPr/>
        </p:nvSpPr>
        <p:spPr>
          <a:xfrm>
            <a:off x="7379730" y="4243209"/>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2</a:t>
            </a:r>
          </a:p>
        </p:txBody>
      </p:sp>
      <p:sp>
        <p:nvSpPr>
          <p:cNvPr id="19" name="TextBox 19"/>
          <p:cNvSpPr txBox="1"/>
          <p:nvPr/>
        </p:nvSpPr>
        <p:spPr>
          <a:xfrm>
            <a:off x="7379730" y="6055504"/>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3</a:t>
            </a:r>
          </a:p>
        </p:txBody>
      </p:sp>
      <p:sp>
        <p:nvSpPr>
          <p:cNvPr id="20" name="TextBox 20"/>
          <p:cNvSpPr txBox="1"/>
          <p:nvPr/>
        </p:nvSpPr>
        <p:spPr>
          <a:xfrm>
            <a:off x="7379730" y="7967332"/>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4</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7978107" y="1659956"/>
            <a:ext cx="10309893" cy="1919929"/>
          </a:xfrm>
          <a:prstGeom prst="rect">
            <a:avLst/>
          </a:prstGeom>
          <a:solidFill>
            <a:srgbClr val="45AD7E"/>
          </a:solidFill>
        </p:spPr>
      </p:sp>
      <p:sp>
        <p:nvSpPr>
          <p:cNvPr id="3" name="AutoShape 3"/>
          <p:cNvSpPr/>
          <p:nvPr/>
        </p:nvSpPr>
        <p:spPr>
          <a:xfrm>
            <a:off x="7978107" y="3910229"/>
            <a:ext cx="10309893" cy="1233271"/>
          </a:xfrm>
          <a:prstGeom prst="rect">
            <a:avLst/>
          </a:prstGeom>
          <a:solidFill>
            <a:srgbClr val="F0F0EE"/>
          </a:solidFill>
        </p:spPr>
      </p:sp>
      <p:sp>
        <p:nvSpPr>
          <p:cNvPr id="4" name="AutoShape 4"/>
          <p:cNvSpPr/>
          <p:nvPr/>
        </p:nvSpPr>
        <p:spPr>
          <a:xfrm>
            <a:off x="7978107" y="5450582"/>
            <a:ext cx="10309893" cy="1789917"/>
          </a:xfrm>
          <a:prstGeom prst="rect">
            <a:avLst/>
          </a:prstGeom>
          <a:solidFill>
            <a:srgbClr val="45AD7E"/>
          </a:solidFill>
        </p:spPr>
      </p:sp>
      <p:sp>
        <p:nvSpPr>
          <p:cNvPr id="5" name="AutoShape 5"/>
          <p:cNvSpPr/>
          <p:nvPr/>
        </p:nvSpPr>
        <p:spPr>
          <a:xfrm>
            <a:off x="7185318" y="2056425"/>
            <a:ext cx="1221581" cy="1220510"/>
          </a:xfrm>
          <a:prstGeom prst="rect">
            <a:avLst/>
          </a:prstGeom>
          <a:solidFill>
            <a:srgbClr val="F0F0EE"/>
          </a:solidFill>
        </p:spPr>
      </p:sp>
      <p:sp>
        <p:nvSpPr>
          <p:cNvPr id="6" name="AutoShape 6"/>
          <p:cNvSpPr/>
          <p:nvPr/>
        </p:nvSpPr>
        <p:spPr>
          <a:xfrm>
            <a:off x="7185318" y="5735285"/>
            <a:ext cx="1221581" cy="1220510"/>
          </a:xfrm>
          <a:prstGeom prst="rect">
            <a:avLst/>
          </a:prstGeom>
          <a:solidFill>
            <a:srgbClr val="F0F0EE"/>
          </a:solidFill>
        </p:spPr>
      </p:sp>
      <p:sp>
        <p:nvSpPr>
          <p:cNvPr id="7" name="AutoShape 7"/>
          <p:cNvSpPr/>
          <p:nvPr/>
        </p:nvSpPr>
        <p:spPr>
          <a:xfrm>
            <a:off x="7185318" y="3910229"/>
            <a:ext cx="1221581" cy="1220510"/>
          </a:xfrm>
          <a:prstGeom prst="rect">
            <a:avLst/>
          </a:prstGeom>
          <a:solidFill>
            <a:srgbClr val="0C0C0C"/>
          </a:solidFill>
        </p:spPr>
      </p:sp>
      <p:sp>
        <p:nvSpPr>
          <p:cNvPr id="8" name="TextBox 8"/>
          <p:cNvSpPr txBox="1"/>
          <p:nvPr/>
        </p:nvSpPr>
        <p:spPr>
          <a:xfrm>
            <a:off x="8786934" y="1900187"/>
            <a:ext cx="8944917" cy="1475836"/>
          </a:xfrm>
          <a:prstGeom prst="rect">
            <a:avLst/>
          </a:prstGeom>
        </p:spPr>
        <p:txBody>
          <a:bodyPr lIns="0" tIns="0" rIns="0" bIns="0" rtlCol="0" anchor="t">
            <a:spAutoFit/>
          </a:bodyPr>
          <a:lstStyle/>
          <a:p>
            <a:pPr marL="0" lvl="0" indent="0" algn="l">
              <a:lnSpc>
                <a:spcPts val="3920"/>
              </a:lnSpc>
              <a:spcBef>
                <a:spcPct val="0"/>
              </a:spcBef>
            </a:pPr>
            <a:r>
              <a:rPr lang="en-US" sz="2800" spc="56">
                <a:solidFill>
                  <a:srgbClr val="17242D"/>
                </a:solidFill>
                <a:latin typeface="HK Grotesk Medium"/>
              </a:rPr>
              <a:t>T</a:t>
            </a:r>
            <a:r>
              <a:rPr lang="en-US" sz="2800" u="none" spc="56">
                <a:solidFill>
                  <a:srgbClr val="17242D"/>
                </a:solidFill>
                <a:latin typeface="HK Grotesk Medium"/>
              </a:rPr>
              <a:t>here are 3 main centres of vaccination centre 1 vaccination of areas 1,2,3; centre2 of areas 4,5,6,7</a:t>
            </a:r>
          </a:p>
          <a:p>
            <a:pPr marL="0" lvl="0" indent="0" algn="l">
              <a:lnSpc>
                <a:spcPts val="3919"/>
              </a:lnSpc>
              <a:spcBef>
                <a:spcPct val="0"/>
              </a:spcBef>
            </a:pPr>
            <a:r>
              <a:rPr lang="en-US" sz="2800" u="none" spc="56">
                <a:solidFill>
                  <a:srgbClr val="17242D"/>
                </a:solidFill>
                <a:latin typeface="HK Grotesk Medium"/>
              </a:rPr>
              <a:t>and centre 3 of areas 8,9,10</a:t>
            </a:r>
          </a:p>
        </p:txBody>
      </p:sp>
      <p:sp>
        <p:nvSpPr>
          <p:cNvPr id="9" name="TextBox 9"/>
          <p:cNvSpPr txBox="1"/>
          <p:nvPr/>
        </p:nvSpPr>
        <p:spPr>
          <a:xfrm>
            <a:off x="8786934" y="4008672"/>
            <a:ext cx="7705786" cy="979234"/>
          </a:xfrm>
          <a:prstGeom prst="rect">
            <a:avLst/>
          </a:prstGeom>
        </p:spPr>
        <p:txBody>
          <a:bodyPr lIns="0" tIns="0" rIns="0" bIns="0" rtlCol="0" anchor="t">
            <a:spAutoFit/>
          </a:bodyPr>
          <a:lstStyle/>
          <a:p>
            <a:pPr marL="0" lvl="0" indent="0" algn="l">
              <a:lnSpc>
                <a:spcPts val="3919"/>
              </a:lnSpc>
              <a:spcBef>
                <a:spcPct val="0"/>
              </a:spcBef>
            </a:pPr>
            <a:r>
              <a:rPr lang="en-US" sz="2800" spc="56">
                <a:solidFill>
                  <a:srgbClr val="17242D"/>
                </a:solidFill>
                <a:latin typeface="HK Grotesk Medium"/>
              </a:rPr>
              <a:t>A</a:t>
            </a:r>
            <a:r>
              <a:rPr lang="en-US" sz="2800" u="none" spc="56">
                <a:solidFill>
                  <a:srgbClr val="17242D"/>
                </a:solidFill>
                <a:latin typeface="HK Grotesk Medium"/>
              </a:rPr>
              <a:t>reas 2,3,7 and 9 are red zones with a high number of COVID 19 patients</a:t>
            </a:r>
          </a:p>
        </p:txBody>
      </p:sp>
      <p:sp>
        <p:nvSpPr>
          <p:cNvPr id="10" name="TextBox 10"/>
          <p:cNvSpPr txBox="1"/>
          <p:nvPr/>
        </p:nvSpPr>
        <p:spPr>
          <a:xfrm>
            <a:off x="8786934" y="5579047"/>
            <a:ext cx="8687739" cy="1475836"/>
          </a:xfrm>
          <a:prstGeom prst="rect">
            <a:avLst/>
          </a:prstGeom>
        </p:spPr>
        <p:txBody>
          <a:bodyPr lIns="0" tIns="0" rIns="0" bIns="0" rtlCol="0" anchor="t">
            <a:spAutoFit/>
          </a:bodyPr>
          <a:lstStyle/>
          <a:p>
            <a:pPr marL="0" lvl="0" indent="0" algn="l">
              <a:lnSpc>
                <a:spcPts val="3920"/>
              </a:lnSpc>
              <a:spcBef>
                <a:spcPct val="0"/>
              </a:spcBef>
            </a:pPr>
            <a:r>
              <a:rPr lang="en-US" sz="2800" spc="56">
                <a:solidFill>
                  <a:srgbClr val="17242D"/>
                </a:solidFill>
                <a:latin typeface="HK Grotesk Medium"/>
              </a:rPr>
              <a:t>Ther</a:t>
            </a:r>
            <a:r>
              <a:rPr lang="en-US" sz="2800" u="none" spc="56">
                <a:solidFill>
                  <a:srgbClr val="17242D"/>
                </a:solidFill>
                <a:latin typeface="HK Grotesk Medium"/>
              </a:rPr>
              <a:t>e are 2 income strata currently taken into account which are APL (above poverty line) and BPL</a:t>
            </a:r>
          </a:p>
          <a:p>
            <a:pPr marL="0" lvl="0" indent="0" algn="l">
              <a:lnSpc>
                <a:spcPts val="3919"/>
              </a:lnSpc>
              <a:spcBef>
                <a:spcPct val="0"/>
              </a:spcBef>
            </a:pPr>
            <a:r>
              <a:rPr lang="en-US" sz="2800" u="none" spc="56">
                <a:solidFill>
                  <a:srgbClr val="17242D"/>
                </a:solidFill>
                <a:latin typeface="HK Grotesk Medium"/>
              </a:rPr>
              <a:t>(below poverty line)</a:t>
            </a:r>
          </a:p>
        </p:txBody>
      </p:sp>
      <p:sp>
        <p:nvSpPr>
          <p:cNvPr id="11" name="TextBox 11"/>
          <p:cNvSpPr txBox="1"/>
          <p:nvPr/>
        </p:nvSpPr>
        <p:spPr>
          <a:xfrm>
            <a:off x="8777409" y="7739176"/>
            <a:ext cx="7705786" cy="979234"/>
          </a:xfrm>
          <a:prstGeom prst="rect">
            <a:avLst/>
          </a:prstGeom>
        </p:spPr>
        <p:txBody>
          <a:bodyPr lIns="0" tIns="0" rIns="0" bIns="0" rtlCol="0" anchor="t">
            <a:spAutoFit/>
          </a:bodyPr>
          <a:lstStyle/>
          <a:p>
            <a:pPr marL="0" lvl="0" indent="0" algn="l">
              <a:lnSpc>
                <a:spcPts val="3919"/>
              </a:lnSpc>
              <a:spcBef>
                <a:spcPct val="0"/>
              </a:spcBef>
            </a:pPr>
            <a:r>
              <a:rPr lang="en-US" sz="2800" spc="56">
                <a:solidFill>
                  <a:srgbClr val="17242D"/>
                </a:solidFill>
                <a:latin typeface="HK Grotesk Medium"/>
              </a:rPr>
              <a:t>F</a:t>
            </a:r>
            <a:r>
              <a:rPr lang="en-US" sz="2800" u="none" spc="56">
                <a:solidFill>
                  <a:srgbClr val="17242D"/>
                </a:solidFill>
                <a:latin typeface="HK Grotesk Medium"/>
              </a:rPr>
              <a:t>or the time being we have created 10 areas which need to be vaccinated marked from 1-10</a:t>
            </a:r>
          </a:p>
        </p:txBody>
      </p:sp>
      <p:sp>
        <p:nvSpPr>
          <p:cNvPr id="12" name="TextBox 12"/>
          <p:cNvSpPr txBox="1"/>
          <p:nvPr/>
        </p:nvSpPr>
        <p:spPr>
          <a:xfrm>
            <a:off x="7379730" y="2329884"/>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5</a:t>
            </a:r>
          </a:p>
        </p:txBody>
      </p:sp>
      <p:sp>
        <p:nvSpPr>
          <p:cNvPr id="13" name="TextBox 13"/>
          <p:cNvSpPr txBox="1"/>
          <p:nvPr/>
        </p:nvSpPr>
        <p:spPr>
          <a:xfrm>
            <a:off x="7379730" y="6055504"/>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7</a:t>
            </a:r>
          </a:p>
        </p:txBody>
      </p:sp>
      <p:sp>
        <p:nvSpPr>
          <p:cNvPr id="14" name="TextBox 14"/>
          <p:cNvSpPr txBox="1"/>
          <p:nvPr/>
        </p:nvSpPr>
        <p:spPr>
          <a:xfrm>
            <a:off x="7379730" y="4236828"/>
            <a:ext cx="832757" cy="665798"/>
          </a:xfrm>
          <a:prstGeom prst="rect">
            <a:avLst/>
          </a:prstGeom>
        </p:spPr>
        <p:txBody>
          <a:bodyPr lIns="0" tIns="0" rIns="0" bIns="0" rtlCol="0" anchor="t">
            <a:spAutoFit/>
          </a:bodyPr>
          <a:lstStyle/>
          <a:p>
            <a:pPr algn="ctr">
              <a:lnSpc>
                <a:spcPts val="4950"/>
              </a:lnSpc>
            </a:pPr>
            <a:r>
              <a:rPr lang="en-US" sz="4950" spc="-99">
                <a:solidFill>
                  <a:srgbClr val="31C29F"/>
                </a:solidFill>
                <a:latin typeface="HK Grotesk Medium"/>
              </a:rPr>
              <a:t>6</a:t>
            </a:r>
          </a:p>
        </p:txBody>
      </p:sp>
      <p:pic>
        <p:nvPicPr>
          <p:cNvPr id="15" name="Picture 15"/>
          <p:cNvPicPr>
            <a:picLocks noChangeAspect="1"/>
          </p:cNvPicPr>
          <p:nvPr/>
        </p:nvPicPr>
        <p:blipFill>
          <a:blip r:embed="rId2"/>
          <a:srcRect t="842" r="4038" b="1669"/>
          <a:stretch>
            <a:fillRect/>
          </a:stretch>
        </p:blipFill>
        <p:spPr>
          <a:xfrm>
            <a:off x="2237738" y="1828303"/>
            <a:ext cx="3946521" cy="75516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11547423" y="0"/>
            <a:ext cx="6740577" cy="10287000"/>
          </a:xfrm>
          <a:prstGeom prst="rect">
            <a:avLst/>
          </a:prstGeom>
          <a:solidFill>
            <a:srgbClr val="45AD7E"/>
          </a:solidFill>
        </p:spPr>
      </p:sp>
      <p:sp>
        <p:nvSpPr>
          <p:cNvPr id="3" name="AutoShape 3"/>
          <p:cNvSpPr/>
          <p:nvPr/>
        </p:nvSpPr>
        <p:spPr>
          <a:xfrm>
            <a:off x="0" y="5143500"/>
            <a:ext cx="1221581" cy="2899036"/>
          </a:xfrm>
          <a:prstGeom prst="rect">
            <a:avLst/>
          </a:prstGeom>
          <a:solidFill>
            <a:srgbClr val="F0F0EE"/>
          </a:solidFill>
        </p:spPr>
      </p:sp>
      <p:sp>
        <p:nvSpPr>
          <p:cNvPr id="4" name="TextBox 4"/>
          <p:cNvSpPr txBox="1"/>
          <p:nvPr/>
        </p:nvSpPr>
        <p:spPr>
          <a:xfrm>
            <a:off x="10119452" y="983267"/>
            <a:ext cx="7864623" cy="729298"/>
          </a:xfrm>
          <a:prstGeom prst="rect">
            <a:avLst/>
          </a:prstGeom>
        </p:spPr>
        <p:txBody>
          <a:bodyPr lIns="0" tIns="0" rIns="0" bIns="0" rtlCol="0" anchor="t">
            <a:spAutoFit/>
          </a:bodyPr>
          <a:lstStyle/>
          <a:p>
            <a:pPr algn="r">
              <a:lnSpc>
                <a:spcPts val="5499"/>
              </a:lnSpc>
            </a:pPr>
            <a:r>
              <a:rPr lang="en-US" sz="5499" spc="-109">
                <a:solidFill>
                  <a:srgbClr val="17242D"/>
                </a:solidFill>
                <a:latin typeface="HK Grotesk Medium"/>
              </a:rPr>
              <a:t>FUTURE PROPECTS</a:t>
            </a:r>
          </a:p>
        </p:txBody>
      </p:sp>
      <p:grpSp>
        <p:nvGrpSpPr>
          <p:cNvPr id="5" name="Group 5"/>
          <p:cNvGrpSpPr/>
          <p:nvPr/>
        </p:nvGrpSpPr>
        <p:grpSpPr>
          <a:xfrm>
            <a:off x="1414462" y="3963484"/>
            <a:ext cx="10039750" cy="3003643"/>
            <a:chOff x="0" y="0"/>
            <a:chExt cx="13386333" cy="4004858"/>
          </a:xfrm>
        </p:grpSpPr>
        <p:sp>
          <p:nvSpPr>
            <p:cNvPr id="6" name="TextBox 6"/>
            <p:cNvSpPr txBox="1"/>
            <p:nvPr/>
          </p:nvSpPr>
          <p:spPr>
            <a:xfrm>
              <a:off x="0" y="95250"/>
              <a:ext cx="13386333" cy="853471"/>
            </a:xfrm>
            <a:prstGeom prst="rect">
              <a:avLst/>
            </a:prstGeom>
          </p:spPr>
          <p:txBody>
            <a:bodyPr lIns="0" tIns="0" rIns="0" bIns="0" rtlCol="0" anchor="t">
              <a:spAutoFit/>
            </a:bodyPr>
            <a:lstStyle/>
            <a:p>
              <a:pPr algn="ctr">
                <a:lnSpc>
                  <a:spcPts val="4682"/>
                </a:lnSpc>
              </a:pPr>
              <a:r>
                <a:rPr lang="en-US" sz="4682" spc="-93">
                  <a:solidFill>
                    <a:srgbClr val="31C29F"/>
                  </a:solidFill>
                  <a:latin typeface="HK Grotesk Bold"/>
                </a:rPr>
                <a:t>Aspect 2</a:t>
              </a:r>
            </a:p>
          </p:txBody>
        </p:sp>
        <p:sp>
          <p:nvSpPr>
            <p:cNvPr id="7" name="TextBox 7"/>
            <p:cNvSpPr txBox="1"/>
            <p:nvPr/>
          </p:nvSpPr>
          <p:spPr>
            <a:xfrm>
              <a:off x="0" y="1195000"/>
              <a:ext cx="13386333" cy="2809858"/>
            </a:xfrm>
            <a:prstGeom prst="rect">
              <a:avLst/>
            </a:prstGeom>
          </p:spPr>
          <p:txBody>
            <a:bodyPr lIns="0" tIns="0" rIns="0" bIns="0" rtlCol="0" anchor="t">
              <a:spAutoFit/>
            </a:bodyPr>
            <a:lstStyle/>
            <a:p>
              <a:pPr algn="ctr">
                <a:lnSpc>
                  <a:spcPts val="4214"/>
                </a:lnSpc>
              </a:pPr>
              <a:r>
                <a:rPr lang="en-US" sz="3010" spc="60">
                  <a:solidFill>
                    <a:srgbClr val="F0F0EE"/>
                  </a:solidFill>
                  <a:latin typeface="HK Grotesk Light"/>
                </a:rPr>
                <a:t>With the due permission of the government the Aadhar card shall be linked and will be used for</a:t>
              </a:r>
            </a:p>
            <a:p>
              <a:pPr algn="ctr">
                <a:lnSpc>
                  <a:spcPts val="4214"/>
                </a:lnSpc>
              </a:pPr>
              <a:r>
                <a:rPr lang="en-US" sz="3010" spc="60">
                  <a:solidFill>
                    <a:srgbClr val="F0F0EE"/>
                  </a:solidFill>
                  <a:latin typeface="HK Grotesk Light"/>
                </a:rPr>
                <a:t>verification by sending an OTP on the phone number linked with the Aadhar card thus it would help</a:t>
              </a:r>
            </a:p>
          </p:txBody>
        </p:sp>
      </p:grpSp>
      <p:grpSp>
        <p:nvGrpSpPr>
          <p:cNvPr id="8" name="Group 8"/>
          <p:cNvGrpSpPr/>
          <p:nvPr/>
        </p:nvGrpSpPr>
        <p:grpSpPr>
          <a:xfrm>
            <a:off x="1221581" y="7656540"/>
            <a:ext cx="10232631" cy="2420074"/>
            <a:chOff x="0" y="0"/>
            <a:chExt cx="13643508" cy="3226765"/>
          </a:xfrm>
        </p:grpSpPr>
        <p:sp>
          <p:nvSpPr>
            <p:cNvPr id="9" name="TextBox 9"/>
            <p:cNvSpPr txBox="1"/>
            <p:nvPr/>
          </p:nvSpPr>
          <p:spPr>
            <a:xfrm>
              <a:off x="0" y="95250"/>
              <a:ext cx="13643508" cy="853471"/>
            </a:xfrm>
            <a:prstGeom prst="rect">
              <a:avLst/>
            </a:prstGeom>
          </p:spPr>
          <p:txBody>
            <a:bodyPr lIns="0" tIns="0" rIns="0" bIns="0" rtlCol="0" anchor="t">
              <a:spAutoFit/>
            </a:bodyPr>
            <a:lstStyle/>
            <a:p>
              <a:pPr algn="ctr">
                <a:lnSpc>
                  <a:spcPts val="4682"/>
                </a:lnSpc>
              </a:pPr>
              <a:r>
                <a:rPr lang="en-US" sz="4682" spc="-93">
                  <a:solidFill>
                    <a:srgbClr val="31C29F"/>
                  </a:solidFill>
                  <a:latin typeface="HK Grotesk Bold"/>
                </a:rPr>
                <a:t>Aspect 3</a:t>
              </a:r>
            </a:p>
          </p:txBody>
        </p:sp>
        <p:sp>
          <p:nvSpPr>
            <p:cNvPr id="10" name="TextBox 10"/>
            <p:cNvSpPr txBox="1"/>
            <p:nvPr/>
          </p:nvSpPr>
          <p:spPr>
            <a:xfrm>
              <a:off x="0" y="1130572"/>
              <a:ext cx="13643508" cy="2096193"/>
            </a:xfrm>
            <a:prstGeom prst="rect">
              <a:avLst/>
            </a:prstGeom>
          </p:spPr>
          <p:txBody>
            <a:bodyPr lIns="0" tIns="0" rIns="0" bIns="0" rtlCol="0" anchor="t">
              <a:spAutoFit/>
            </a:bodyPr>
            <a:lstStyle/>
            <a:p>
              <a:pPr algn="ctr">
                <a:lnSpc>
                  <a:spcPts val="4214"/>
                </a:lnSpc>
              </a:pPr>
              <a:r>
                <a:rPr lang="en-US" sz="3010" spc="60">
                  <a:solidFill>
                    <a:srgbClr val="F0F0EE"/>
                  </a:solidFill>
                  <a:latin typeface="HK Grotesk Light"/>
                </a:rPr>
                <a:t>With the data provided by the government we will </a:t>
              </a:r>
            </a:p>
            <a:p>
              <a:pPr algn="ctr">
                <a:lnSpc>
                  <a:spcPts val="4214"/>
                </a:lnSpc>
              </a:pPr>
              <a:r>
                <a:rPr lang="en-US" sz="3010" spc="60">
                  <a:solidFill>
                    <a:srgbClr val="F0F0EE"/>
                  </a:solidFill>
                  <a:latin typeface="HK Grotesk Light"/>
                </a:rPr>
                <a:t>automate the task of assigning the centres,</a:t>
              </a:r>
            </a:p>
            <a:p>
              <a:pPr algn="ctr">
                <a:lnSpc>
                  <a:spcPts val="4214"/>
                </a:lnSpc>
              </a:pPr>
              <a:r>
                <a:rPr lang="en-US" sz="3010" spc="60">
                  <a:solidFill>
                    <a:srgbClr val="F0F0EE"/>
                  </a:solidFill>
                  <a:latin typeface="HK Grotesk Light"/>
                </a:rPr>
                <a:t>identifying red zones etc.</a:t>
              </a:r>
            </a:p>
          </p:txBody>
        </p:sp>
      </p:grpSp>
      <p:sp>
        <p:nvSpPr>
          <p:cNvPr id="11" name="TextBox 11"/>
          <p:cNvSpPr txBox="1"/>
          <p:nvPr/>
        </p:nvSpPr>
        <p:spPr>
          <a:xfrm rot="-5400000">
            <a:off x="-2566614" y="6288700"/>
            <a:ext cx="6288133" cy="551180"/>
          </a:xfrm>
          <a:prstGeom prst="rect">
            <a:avLst/>
          </a:prstGeom>
        </p:spPr>
        <p:txBody>
          <a:bodyPr lIns="0" tIns="0" rIns="0" bIns="0" rtlCol="0" anchor="t">
            <a:spAutoFit/>
          </a:bodyPr>
          <a:lstStyle/>
          <a:p>
            <a:pPr algn="ctr">
              <a:lnSpc>
                <a:spcPts val="4480"/>
              </a:lnSpc>
            </a:pPr>
            <a:r>
              <a:rPr lang="en-US" sz="3200" spc="480">
                <a:solidFill>
                  <a:srgbClr val="17242D"/>
                </a:solidFill>
                <a:latin typeface="HK Grotesk Medium"/>
              </a:rPr>
              <a:t>NIVARAN</a:t>
            </a:r>
          </a:p>
        </p:txBody>
      </p:sp>
      <p:pic>
        <p:nvPicPr>
          <p:cNvPr id="12" name="Picture 12"/>
          <p:cNvPicPr>
            <a:picLocks noChangeAspect="1"/>
          </p:cNvPicPr>
          <p:nvPr/>
        </p:nvPicPr>
        <p:blipFill>
          <a:blip r:embed="rId2"/>
          <a:srcRect r="1838" b="2493"/>
          <a:stretch>
            <a:fillRect/>
          </a:stretch>
        </p:blipFill>
        <p:spPr>
          <a:xfrm>
            <a:off x="12820794" y="2426827"/>
            <a:ext cx="4001290" cy="7341268"/>
          </a:xfrm>
          <a:prstGeom prst="rect">
            <a:avLst/>
          </a:prstGeom>
        </p:spPr>
      </p:pic>
      <p:grpSp>
        <p:nvGrpSpPr>
          <p:cNvPr id="13" name="Group 13"/>
          <p:cNvGrpSpPr/>
          <p:nvPr/>
        </p:nvGrpSpPr>
        <p:grpSpPr>
          <a:xfrm>
            <a:off x="1221581" y="696212"/>
            <a:ext cx="10232631" cy="2929844"/>
            <a:chOff x="0" y="0"/>
            <a:chExt cx="13643508" cy="3906459"/>
          </a:xfrm>
        </p:grpSpPr>
        <p:sp>
          <p:nvSpPr>
            <p:cNvPr id="14" name="TextBox 14"/>
            <p:cNvSpPr txBox="1"/>
            <p:nvPr/>
          </p:nvSpPr>
          <p:spPr>
            <a:xfrm>
              <a:off x="0" y="95250"/>
              <a:ext cx="13643508" cy="853471"/>
            </a:xfrm>
            <a:prstGeom prst="rect">
              <a:avLst/>
            </a:prstGeom>
          </p:spPr>
          <p:txBody>
            <a:bodyPr lIns="0" tIns="0" rIns="0" bIns="0" rtlCol="0" anchor="t">
              <a:spAutoFit/>
            </a:bodyPr>
            <a:lstStyle/>
            <a:p>
              <a:pPr algn="ctr">
                <a:lnSpc>
                  <a:spcPts val="4682"/>
                </a:lnSpc>
              </a:pPr>
              <a:r>
                <a:rPr lang="en-US" sz="4682" spc="-93">
                  <a:solidFill>
                    <a:srgbClr val="31C29F"/>
                  </a:solidFill>
                  <a:latin typeface="HK Grotesk Bold"/>
                </a:rPr>
                <a:t>Aspect 1</a:t>
              </a:r>
            </a:p>
          </p:txBody>
        </p:sp>
        <p:sp>
          <p:nvSpPr>
            <p:cNvPr id="15" name="TextBox 15"/>
            <p:cNvSpPr txBox="1"/>
            <p:nvPr/>
          </p:nvSpPr>
          <p:spPr>
            <a:xfrm>
              <a:off x="0" y="1130572"/>
              <a:ext cx="13643508" cy="2775887"/>
            </a:xfrm>
            <a:prstGeom prst="rect">
              <a:avLst/>
            </a:prstGeom>
          </p:spPr>
          <p:txBody>
            <a:bodyPr lIns="0" tIns="0" rIns="0" bIns="0" rtlCol="0" anchor="t">
              <a:spAutoFit/>
            </a:bodyPr>
            <a:lstStyle/>
            <a:p>
              <a:pPr algn="ctr">
                <a:lnSpc>
                  <a:spcPts val="4214"/>
                </a:lnSpc>
              </a:pPr>
              <a:r>
                <a:rPr lang="en-US" sz="3010" spc="60">
                  <a:solidFill>
                    <a:srgbClr val="FFFFFF"/>
                  </a:solidFill>
                  <a:latin typeface="HK Grotesk Light"/>
                </a:rPr>
                <a:t>This idea has the potential to be practically implemented and be scaled up to meet the requirement of the entire nation thus efficiently be used for ultimate “nirvana” from the pandemic.</a:t>
              </a:r>
            </a:p>
            <a:p>
              <a:pPr algn="ctr">
                <a:lnSpc>
                  <a:spcPts val="4214"/>
                </a:lnSpc>
              </a:pPr>
              <a:endParaRPr lang="en-US" sz="3010" spc="60">
                <a:solidFill>
                  <a:srgbClr val="FFFFFF"/>
                </a:solidFill>
                <a:latin typeface="HK Grotesk Light"/>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42D"/>
        </a:solidFill>
        <a:effectLst/>
      </p:bgPr>
    </p:bg>
    <p:spTree>
      <p:nvGrpSpPr>
        <p:cNvPr id="1" name=""/>
        <p:cNvGrpSpPr/>
        <p:nvPr/>
      </p:nvGrpSpPr>
      <p:grpSpPr>
        <a:xfrm>
          <a:off x="0" y="0"/>
          <a:ext cx="0" cy="0"/>
          <a:chOff x="0" y="0"/>
          <a:chExt cx="0" cy="0"/>
        </a:xfrm>
      </p:grpSpPr>
      <p:sp>
        <p:nvSpPr>
          <p:cNvPr id="2" name="AutoShape 2"/>
          <p:cNvSpPr/>
          <p:nvPr/>
        </p:nvSpPr>
        <p:spPr>
          <a:xfrm>
            <a:off x="17259300" y="1028700"/>
            <a:ext cx="1028700" cy="9258300"/>
          </a:xfrm>
          <a:prstGeom prst="rect">
            <a:avLst/>
          </a:prstGeom>
          <a:solidFill>
            <a:srgbClr val="45AD7E"/>
          </a:solidFill>
        </p:spPr>
      </p:sp>
      <p:sp>
        <p:nvSpPr>
          <p:cNvPr id="3" name="AutoShape 3"/>
          <p:cNvSpPr/>
          <p:nvPr/>
        </p:nvSpPr>
        <p:spPr>
          <a:xfrm>
            <a:off x="0" y="0"/>
            <a:ext cx="6724101" cy="9387270"/>
          </a:xfrm>
          <a:prstGeom prst="rect">
            <a:avLst/>
          </a:prstGeom>
          <a:solidFill>
            <a:srgbClr val="45AD7E"/>
          </a:solidFill>
        </p:spPr>
      </p:sp>
      <p:sp>
        <p:nvSpPr>
          <p:cNvPr id="4" name="TextBox 4"/>
          <p:cNvSpPr txBox="1"/>
          <p:nvPr/>
        </p:nvSpPr>
        <p:spPr>
          <a:xfrm>
            <a:off x="1028700" y="1143000"/>
            <a:ext cx="4756782" cy="1666319"/>
          </a:xfrm>
          <a:prstGeom prst="rect">
            <a:avLst/>
          </a:prstGeom>
        </p:spPr>
        <p:txBody>
          <a:bodyPr lIns="0" tIns="0" rIns="0" bIns="0" rtlCol="0" anchor="t">
            <a:spAutoFit/>
          </a:bodyPr>
          <a:lstStyle/>
          <a:p>
            <a:pPr>
              <a:lnSpc>
                <a:spcPts val="6400"/>
              </a:lnSpc>
            </a:pPr>
            <a:r>
              <a:rPr lang="en-US" sz="6400" spc="-128">
                <a:solidFill>
                  <a:srgbClr val="17242D"/>
                </a:solidFill>
                <a:latin typeface="HK Grotesk Medium"/>
              </a:rPr>
              <a:t>Competitive Advantages</a:t>
            </a:r>
          </a:p>
        </p:txBody>
      </p:sp>
      <p:grpSp>
        <p:nvGrpSpPr>
          <p:cNvPr id="5" name="Group 5"/>
          <p:cNvGrpSpPr/>
          <p:nvPr/>
        </p:nvGrpSpPr>
        <p:grpSpPr>
          <a:xfrm>
            <a:off x="7169071" y="794267"/>
            <a:ext cx="4117811" cy="3899368"/>
            <a:chOff x="0" y="0"/>
            <a:chExt cx="5490415" cy="5199158"/>
          </a:xfrm>
        </p:grpSpPr>
        <p:sp>
          <p:nvSpPr>
            <p:cNvPr id="6" name="TextBox 6"/>
            <p:cNvSpPr txBox="1"/>
            <p:nvPr/>
          </p:nvSpPr>
          <p:spPr>
            <a:xfrm>
              <a:off x="0" y="76200"/>
              <a:ext cx="5490415" cy="741803"/>
            </a:xfrm>
            <a:prstGeom prst="rect">
              <a:avLst/>
            </a:prstGeom>
          </p:spPr>
          <p:txBody>
            <a:bodyPr lIns="0" tIns="0" rIns="0" bIns="0" rtlCol="0" anchor="t">
              <a:spAutoFit/>
            </a:bodyPr>
            <a:lstStyle/>
            <a:p>
              <a:pPr>
                <a:lnSpc>
                  <a:spcPts val="4025"/>
                </a:lnSpc>
              </a:pPr>
              <a:r>
                <a:rPr lang="en-US" sz="4025" spc="-80">
                  <a:solidFill>
                    <a:srgbClr val="31C29F"/>
                  </a:solidFill>
                  <a:latin typeface="HK Grotesk Bold"/>
                </a:rPr>
                <a:t>Advantage 1</a:t>
              </a:r>
            </a:p>
          </p:txBody>
        </p:sp>
        <p:sp>
          <p:nvSpPr>
            <p:cNvPr id="7" name="TextBox 7"/>
            <p:cNvSpPr txBox="1"/>
            <p:nvPr/>
          </p:nvSpPr>
          <p:spPr>
            <a:xfrm>
              <a:off x="0" y="1000554"/>
              <a:ext cx="5490415" cy="4198604"/>
            </a:xfrm>
            <a:prstGeom prst="rect">
              <a:avLst/>
            </a:prstGeom>
          </p:spPr>
          <p:txBody>
            <a:bodyPr lIns="0" tIns="0" rIns="0" bIns="0" rtlCol="0" anchor="t">
              <a:spAutoFit/>
            </a:bodyPr>
            <a:lstStyle/>
            <a:p>
              <a:pPr>
                <a:lnSpc>
                  <a:spcPts val="4214"/>
                </a:lnSpc>
              </a:pPr>
              <a:r>
                <a:rPr lang="en-US" sz="3010" spc="60">
                  <a:solidFill>
                    <a:srgbClr val="FFFFFF"/>
                  </a:solidFill>
                  <a:latin typeface="HK Grotesk Light"/>
                </a:rPr>
                <a:t>Radically new, Efficient and Automated System for the distribution of Covid-19 Vaccine to a large population.</a:t>
              </a:r>
            </a:p>
            <a:p>
              <a:pPr>
                <a:lnSpc>
                  <a:spcPts val="4214"/>
                </a:lnSpc>
              </a:pPr>
              <a:endParaRPr lang="en-US" sz="3010" spc="60">
                <a:solidFill>
                  <a:srgbClr val="FFFFFF"/>
                </a:solidFill>
                <a:latin typeface="HK Grotesk Light"/>
              </a:endParaRPr>
            </a:p>
          </p:txBody>
        </p:sp>
      </p:grpSp>
      <p:grpSp>
        <p:nvGrpSpPr>
          <p:cNvPr id="8" name="Group 8"/>
          <p:cNvGrpSpPr/>
          <p:nvPr/>
        </p:nvGrpSpPr>
        <p:grpSpPr>
          <a:xfrm>
            <a:off x="12454107" y="794267"/>
            <a:ext cx="4805193" cy="3899368"/>
            <a:chOff x="0" y="0"/>
            <a:chExt cx="6406924" cy="5199158"/>
          </a:xfrm>
        </p:grpSpPr>
        <p:sp>
          <p:nvSpPr>
            <p:cNvPr id="9" name="TextBox 9"/>
            <p:cNvSpPr txBox="1"/>
            <p:nvPr/>
          </p:nvSpPr>
          <p:spPr>
            <a:xfrm>
              <a:off x="0" y="76200"/>
              <a:ext cx="6406924" cy="741803"/>
            </a:xfrm>
            <a:prstGeom prst="rect">
              <a:avLst/>
            </a:prstGeom>
          </p:spPr>
          <p:txBody>
            <a:bodyPr lIns="0" tIns="0" rIns="0" bIns="0" rtlCol="0" anchor="t">
              <a:spAutoFit/>
            </a:bodyPr>
            <a:lstStyle/>
            <a:p>
              <a:pPr>
                <a:lnSpc>
                  <a:spcPts val="4025"/>
                </a:lnSpc>
              </a:pPr>
              <a:r>
                <a:rPr lang="en-US" sz="4025" spc="-80">
                  <a:solidFill>
                    <a:srgbClr val="31C29F"/>
                  </a:solidFill>
                  <a:latin typeface="HK Grotesk Bold"/>
                </a:rPr>
                <a:t>Advantage 2</a:t>
              </a:r>
            </a:p>
          </p:txBody>
        </p:sp>
        <p:sp>
          <p:nvSpPr>
            <p:cNvPr id="10" name="TextBox 10"/>
            <p:cNvSpPr txBox="1"/>
            <p:nvPr/>
          </p:nvSpPr>
          <p:spPr>
            <a:xfrm>
              <a:off x="0" y="1000554"/>
              <a:ext cx="6406924" cy="4198604"/>
            </a:xfrm>
            <a:prstGeom prst="rect">
              <a:avLst/>
            </a:prstGeom>
          </p:spPr>
          <p:txBody>
            <a:bodyPr lIns="0" tIns="0" rIns="0" bIns="0" rtlCol="0" anchor="t">
              <a:spAutoFit/>
            </a:bodyPr>
            <a:lstStyle/>
            <a:p>
              <a:pPr>
                <a:lnSpc>
                  <a:spcPts val="4214"/>
                </a:lnSpc>
              </a:pPr>
              <a:r>
                <a:rPr lang="en-US" sz="3010" spc="60">
                  <a:solidFill>
                    <a:srgbClr val="FFFFFF"/>
                  </a:solidFill>
                  <a:latin typeface="HK Grotesk Light"/>
                </a:rPr>
                <a:t>Equitable distribution based on an algorithm that prioritizes age, comorbidity, income etc. based on government guidelines .</a:t>
              </a:r>
            </a:p>
            <a:p>
              <a:pPr>
                <a:lnSpc>
                  <a:spcPts val="4214"/>
                </a:lnSpc>
              </a:pPr>
              <a:endParaRPr lang="en-US" sz="3010" spc="60">
                <a:solidFill>
                  <a:srgbClr val="FFFFFF"/>
                </a:solidFill>
                <a:latin typeface="HK Grotesk Light"/>
              </a:endParaRPr>
            </a:p>
          </p:txBody>
        </p:sp>
      </p:grpSp>
      <p:grpSp>
        <p:nvGrpSpPr>
          <p:cNvPr id="11" name="Group 11"/>
          <p:cNvGrpSpPr/>
          <p:nvPr/>
        </p:nvGrpSpPr>
        <p:grpSpPr>
          <a:xfrm>
            <a:off x="7169071" y="5038821"/>
            <a:ext cx="4959090" cy="2862751"/>
            <a:chOff x="0" y="0"/>
            <a:chExt cx="6612121" cy="3817002"/>
          </a:xfrm>
        </p:grpSpPr>
        <p:sp>
          <p:nvSpPr>
            <p:cNvPr id="12" name="TextBox 12"/>
            <p:cNvSpPr txBox="1"/>
            <p:nvPr/>
          </p:nvSpPr>
          <p:spPr>
            <a:xfrm>
              <a:off x="0" y="76200"/>
              <a:ext cx="6612121" cy="741803"/>
            </a:xfrm>
            <a:prstGeom prst="rect">
              <a:avLst/>
            </a:prstGeom>
          </p:spPr>
          <p:txBody>
            <a:bodyPr lIns="0" tIns="0" rIns="0" bIns="0" rtlCol="0" anchor="t">
              <a:spAutoFit/>
            </a:bodyPr>
            <a:lstStyle/>
            <a:p>
              <a:pPr>
                <a:lnSpc>
                  <a:spcPts val="4025"/>
                </a:lnSpc>
              </a:pPr>
              <a:r>
                <a:rPr lang="en-US" sz="4025" spc="-80">
                  <a:solidFill>
                    <a:srgbClr val="31C29F"/>
                  </a:solidFill>
                  <a:latin typeface="HK Grotesk Bold"/>
                </a:rPr>
                <a:t>Advantage 3</a:t>
              </a:r>
            </a:p>
          </p:txBody>
        </p:sp>
        <p:sp>
          <p:nvSpPr>
            <p:cNvPr id="13" name="TextBox 13"/>
            <p:cNvSpPr txBox="1"/>
            <p:nvPr/>
          </p:nvSpPr>
          <p:spPr>
            <a:xfrm>
              <a:off x="0" y="1032862"/>
              <a:ext cx="6612121" cy="2784140"/>
            </a:xfrm>
            <a:prstGeom prst="rect">
              <a:avLst/>
            </a:prstGeom>
          </p:spPr>
          <p:txBody>
            <a:bodyPr lIns="0" tIns="0" rIns="0" bIns="0" rtlCol="0" anchor="t">
              <a:spAutoFit/>
            </a:bodyPr>
            <a:lstStyle/>
            <a:p>
              <a:pPr>
                <a:lnSpc>
                  <a:spcPts val="4214"/>
                </a:lnSpc>
              </a:pPr>
              <a:r>
                <a:rPr lang="en-US" sz="3010" spc="60">
                  <a:solidFill>
                    <a:srgbClr val="FFFFFF"/>
                  </a:solidFill>
                  <a:latin typeface="HK Grotesk Light"/>
                </a:rPr>
                <a:t>Prevents unlicensed and illegal supply of covid-19 vaccine as well as various other contraband activities.</a:t>
              </a:r>
            </a:p>
          </p:txBody>
        </p:sp>
      </p:grpSp>
      <p:grpSp>
        <p:nvGrpSpPr>
          <p:cNvPr id="14" name="Group 14"/>
          <p:cNvGrpSpPr/>
          <p:nvPr/>
        </p:nvGrpSpPr>
        <p:grpSpPr>
          <a:xfrm>
            <a:off x="12454107" y="5038821"/>
            <a:ext cx="4805193" cy="3923600"/>
            <a:chOff x="0" y="0"/>
            <a:chExt cx="6406924" cy="5231466"/>
          </a:xfrm>
        </p:grpSpPr>
        <p:sp>
          <p:nvSpPr>
            <p:cNvPr id="15" name="TextBox 15"/>
            <p:cNvSpPr txBox="1"/>
            <p:nvPr/>
          </p:nvSpPr>
          <p:spPr>
            <a:xfrm>
              <a:off x="0" y="76200"/>
              <a:ext cx="6406924" cy="741803"/>
            </a:xfrm>
            <a:prstGeom prst="rect">
              <a:avLst/>
            </a:prstGeom>
          </p:spPr>
          <p:txBody>
            <a:bodyPr lIns="0" tIns="0" rIns="0" bIns="0" rtlCol="0" anchor="t">
              <a:spAutoFit/>
            </a:bodyPr>
            <a:lstStyle/>
            <a:p>
              <a:pPr>
                <a:lnSpc>
                  <a:spcPts val="4025"/>
                </a:lnSpc>
              </a:pPr>
              <a:r>
                <a:rPr lang="en-US" sz="4025" spc="-80">
                  <a:solidFill>
                    <a:srgbClr val="31C29F"/>
                  </a:solidFill>
                  <a:latin typeface="HK Grotesk Bold"/>
                </a:rPr>
                <a:t>Advantage 4</a:t>
              </a:r>
            </a:p>
          </p:txBody>
        </p:sp>
        <p:sp>
          <p:nvSpPr>
            <p:cNvPr id="16" name="TextBox 16"/>
            <p:cNvSpPr txBox="1"/>
            <p:nvPr/>
          </p:nvSpPr>
          <p:spPr>
            <a:xfrm>
              <a:off x="0" y="1013812"/>
              <a:ext cx="6406924" cy="4217654"/>
            </a:xfrm>
            <a:prstGeom prst="rect">
              <a:avLst/>
            </a:prstGeom>
          </p:spPr>
          <p:txBody>
            <a:bodyPr lIns="0" tIns="0" rIns="0" bIns="0" rtlCol="0" anchor="t">
              <a:spAutoFit/>
            </a:bodyPr>
            <a:lstStyle/>
            <a:p>
              <a:pPr>
                <a:lnSpc>
                  <a:spcPts val="4214"/>
                </a:lnSpc>
              </a:pPr>
              <a:r>
                <a:rPr lang="en-US" sz="3010" spc="60">
                  <a:solidFill>
                    <a:srgbClr val="FFFFFF"/>
                  </a:solidFill>
                  <a:latin typeface="HK Grotesk Light"/>
                </a:rPr>
                <a:t>It gives a proof of vaccination in the form of a certificate in order to make inter territory travel easy for the person.</a:t>
              </a:r>
            </a:p>
            <a:p>
              <a:pPr>
                <a:lnSpc>
                  <a:spcPts val="4214"/>
                </a:lnSpc>
              </a:pPr>
              <a:endParaRPr lang="en-US" sz="3010" spc="60">
                <a:solidFill>
                  <a:srgbClr val="FFFFFF"/>
                </a:solidFill>
                <a:latin typeface="HK Grotesk Light"/>
              </a:endParaRPr>
            </a:p>
          </p:txBody>
        </p:sp>
      </p:grpSp>
      <p:pic>
        <p:nvPicPr>
          <p:cNvPr id="17" name="Picture 17"/>
          <p:cNvPicPr>
            <a:picLocks noChangeAspect="1"/>
          </p:cNvPicPr>
          <p:nvPr/>
        </p:nvPicPr>
        <p:blipFill>
          <a:blip r:embed="rId2"/>
          <a:srcRect t="33395" r="6083" b="31761"/>
          <a:stretch>
            <a:fillRect/>
          </a:stretch>
        </p:blipFill>
        <p:spPr>
          <a:xfrm>
            <a:off x="144341" y="5143500"/>
            <a:ext cx="6435418" cy="23875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287000"/>
          </a:xfrm>
          <a:prstGeom prst="rect">
            <a:avLst/>
          </a:prstGeom>
          <a:noFill/>
        </p:spPr>
      </p:pic>
      <p:pic>
        <p:nvPicPr>
          <p:cNvPr id="2" name="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5000" y="0"/>
            <a:ext cx="6629400" cy="10287000"/>
          </a:xfrm>
          <a:prstGeom prst="rect">
            <a:avLst/>
          </a:prstGeom>
        </p:spPr>
      </p:pic>
    </p:spTree>
    <p:extLst>
      <p:ext uri="{BB962C8B-B14F-4D97-AF65-F5344CB8AC3E}">
        <p14:creationId xmlns:p14="http://schemas.microsoft.com/office/powerpoint/2010/main" val="414708014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TotalTime>
  <Words>684</Words>
  <Application>Microsoft Office PowerPoint</Application>
  <PresentationFormat>Custom</PresentationFormat>
  <Paragraphs>72</Paragraphs>
  <Slides>9</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Century Gothic</vt:lpstr>
      <vt:lpstr>HK Grotesk Medium</vt:lpstr>
      <vt:lpstr>HK Grotesk Light</vt:lpstr>
      <vt:lpstr>HK Grotesk Bold</vt:lpstr>
      <vt:lpstr>Open Sans Extra Bold</vt:lpstr>
      <vt:lpstr>Arial</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NIVARAN - ABKI BAAR CORONA PE VAAR</dc:title>
  <dc:creator>Rishabh</dc:creator>
  <cp:lastModifiedBy>Admin</cp:lastModifiedBy>
  <cp:revision>4</cp:revision>
  <dcterms:created xsi:type="dcterms:W3CDTF">2006-08-16T00:00:00Z</dcterms:created>
  <dcterms:modified xsi:type="dcterms:W3CDTF">2020-08-24T04:13:14Z</dcterms:modified>
  <dc:identifier>DAEFtpxnMj8</dc:identifier>
</cp:coreProperties>
</file>